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1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2.xml" ContentType="application/vnd.openxmlformats-officedocument.presentationml.notesSlid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3.xml" ContentType="application/vnd.openxmlformats-officedocument.presentationml.notesSlide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notesSlides/notesSlide4.xml" ContentType="application/vnd.openxmlformats-officedocument.presentationml.notesSlide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325" r:id="rId2"/>
    <p:sldId id="296" r:id="rId3"/>
    <p:sldId id="304" r:id="rId4"/>
    <p:sldId id="307" r:id="rId5"/>
    <p:sldId id="309" r:id="rId6"/>
    <p:sldId id="313" r:id="rId7"/>
    <p:sldId id="316" r:id="rId8"/>
    <p:sldId id="321" r:id="rId9"/>
  </p:sldIdLst>
  <p:sldSz cx="10329863" cy="7258050"/>
  <p:notesSz cx="7102475" cy="10234613"/>
  <p:defaultTextStyle>
    <a:defPPr>
      <a:defRPr lang="ru-RU"/>
    </a:defPPr>
    <a:lvl1pPr marL="0" algn="l" defTabSz="1004958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2479" algn="l" defTabSz="1004958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04958" algn="l" defTabSz="1004958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07437" algn="l" defTabSz="1004958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09916" algn="l" defTabSz="1004958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12396" algn="l" defTabSz="1004958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14874" algn="l" defTabSz="1004958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17354" algn="l" defTabSz="1004958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19832" algn="l" defTabSz="1004958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86">
          <p15:clr>
            <a:srgbClr val="A4A3A4"/>
          </p15:clr>
        </p15:guide>
        <p15:guide id="2" pos="325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567B"/>
    <a:srgbClr val="EABE37"/>
    <a:srgbClr val="9CC09D"/>
    <a:srgbClr val="4F81BD"/>
    <a:srgbClr val="52687D"/>
    <a:srgbClr val="DC5356"/>
    <a:srgbClr val="376092"/>
    <a:srgbClr val="19C3FF"/>
    <a:srgbClr val="5FB7E5"/>
    <a:srgbClr val="00B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5232" autoAdjust="0"/>
  </p:normalViewPr>
  <p:slideViewPr>
    <p:cSldViewPr>
      <p:cViewPr varScale="1">
        <p:scale>
          <a:sx n="81" d="100"/>
          <a:sy n="81" d="100"/>
        </p:scale>
        <p:origin x="475" y="82"/>
      </p:cViewPr>
      <p:guideLst>
        <p:guide orient="horz" pos="2286"/>
        <p:guide pos="325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ropbox\WORK%20BATI\SMTAI\Prezentari%20Stas\&#1050;&#1085;&#1080;&#1075;&#1072;1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ropbox\WORK%20BATI\SMTAI\Prezentari%20Stas\&#1050;&#1085;&#1080;&#1075;&#1072;1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ropbox\WORK%20BATI\SMTAI\Prezentari%20Stas\&#1050;&#1085;&#1080;&#1075;&#1072;1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ropbox\WORK%20BATI\SMTAI\Prezentari%20Stas\&#1050;&#1085;&#1080;&#1075;&#1072;1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ropbox\WORK%20BATI\SMTAI\Prezentari%20Stas\&#1050;&#1085;&#1080;&#1075;&#1072;1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ropbox\WORK%20BATI\SMTAI\Prezentari%20Stas\&#1050;&#1085;&#1080;&#1075;&#1072;1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ropbox\WORK%20BATI\SMTAI\Prezentari%20Stas\&#1050;&#1085;&#1080;&#1075;&#1072;1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ropbox\WORK%20BATI\SMTAI\Prezentari%20Stas\&#1050;&#1085;&#1080;&#1075;&#1072;1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ropbox\WORK%20BATI\SMTAI\Prezentari%20Stas\&#1050;&#1085;&#1080;&#1075;&#1072;1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ropbox\WORK%20BATI\SMTAI\Prezentari%20Stas\&#1050;&#1085;&#1080;&#1075;&#1072;1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ropbox\WORK%20BATI\SMTAI\Prezentari%20Stas\&#1050;&#1085;&#1080;&#1075;&#1072;1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ropbox\WORK%20BATI\SMTAI\Prezentari%20Stas\&#1050;&#1085;&#1080;&#1075;&#1072;1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ropbox\WORK%20BATI\SMTAI\Prezentari%20Stas\&#1050;&#1085;&#1080;&#1075;&#1072;1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ropbox\WORK%20BATI\SMTAI\Prezentari%20Stas\&#1050;&#1085;&#1080;&#1075;&#1072;1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ser>
          <c:idx val="0"/>
          <c:order val="0"/>
          <c:explosion val="3"/>
          <c:dPt>
            <c:idx val="0"/>
            <c:bubble3D val="0"/>
            <c:spPr>
              <a:solidFill>
                <a:srgbClr val="EABE37"/>
              </a:solidFill>
            </c:spPr>
          </c:dPt>
          <c:dPt>
            <c:idx val="1"/>
            <c:bubble3D val="0"/>
            <c:spPr>
              <a:solidFill>
                <a:srgbClr val="9CC09D"/>
              </a:solidFill>
            </c:spPr>
          </c:dPt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400" b="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'999'!$AA$10:$AA$11</c:f>
              <c:strCache>
                <c:ptCount val="2"/>
                <c:pt idx="0">
                  <c:v>F</c:v>
                </c:pt>
                <c:pt idx="1">
                  <c:v>B</c:v>
                </c:pt>
              </c:strCache>
            </c:strRef>
          </c:cat>
          <c:val>
            <c:numRef>
              <c:f>'999'!$AB$10:$AB$11</c:f>
              <c:numCache>
                <c:formatCode>0%</c:formatCode>
                <c:ptCount val="2"/>
                <c:pt idx="0">
                  <c:v>0.47</c:v>
                </c:pt>
                <c:pt idx="1">
                  <c:v>0.53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 w="25400">
          <a:noFill/>
        </a:ln>
      </c:spPr>
    </c:plotArea>
    <c:plotVisOnly val="1"/>
    <c:dispBlanksAs val="zero"/>
    <c:showDLblsOverMax val="0"/>
  </c:chart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726840855106901"/>
          <c:y val="2.2988542610424718E-2"/>
          <c:w val="0.83491686460807624"/>
          <c:h val="0.95238247957473754"/>
        </c:manualLayout>
      </c:layout>
      <c:barChart>
        <c:barDir val="bar"/>
        <c:grouping val="percentStacked"/>
        <c:varyColors val="0"/>
        <c:ser>
          <c:idx val="0"/>
          <c:order val="0"/>
          <c:spPr>
            <a:solidFill>
              <a:srgbClr val="9CC09D"/>
            </a:solidFill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'urban ac'!$A$2:$A$33</c:f>
              <c:strCache>
                <c:ptCount val="32"/>
                <c:pt idx="0">
                  <c:v>rise.md</c:v>
                </c:pt>
                <c:pt idx="1">
                  <c:v>esp.md</c:v>
                </c:pt>
                <c:pt idx="2">
                  <c:v>mold-street.com</c:v>
                </c:pt>
                <c:pt idx="3">
                  <c:v>anticoruptie.md</c:v>
                </c:pt>
                <c:pt idx="4">
                  <c:v>sporter.md</c:v>
                </c:pt>
                <c:pt idx="5">
                  <c:v>altfel.md</c:v>
                </c:pt>
                <c:pt idx="6">
                  <c:v>nokta.md</c:v>
                </c:pt>
                <c:pt idx="7">
                  <c:v>point.md</c:v>
                </c:pt>
                <c:pt idx="8">
                  <c:v>newsmaker.md</c:v>
                </c:pt>
                <c:pt idx="9">
                  <c:v>kp.md</c:v>
                </c:pt>
                <c:pt idx="10">
                  <c:v>agora.md</c:v>
                </c:pt>
                <c:pt idx="11">
                  <c:v>unimedia.md</c:v>
                </c:pt>
                <c:pt idx="12">
                  <c:v>mama.md</c:v>
                </c:pt>
                <c:pt idx="13">
                  <c:v>stiri.md</c:v>
                </c:pt>
                <c:pt idx="14">
                  <c:v>deschide.md</c:v>
                </c:pt>
                <c:pt idx="15">
                  <c:v>tv8.md</c:v>
                </c:pt>
                <c:pt idx="16">
                  <c:v>perfecte.md</c:v>
                </c:pt>
                <c:pt idx="17">
                  <c:v>rutube.ru</c:v>
                </c:pt>
                <c:pt idx="18">
                  <c:v>zdg.md</c:v>
                </c:pt>
                <c:pt idx="19">
                  <c:v>999.md</c:v>
                </c:pt>
                <c:pt idx="20">
                  <c:v>protv.md</c:v>
                </c:pt>
                <c:pt idx="21">
                  <c:v>megogo.net</c:v>
                </c:pt>
                <c:pt idx="22">
                  <c:v>ea.md</c:v>
                </c:pt>
                <c:pt idx="23">
                  <c:v>sputnik.md</c:v>
                </c:pt>
                <c:pt idx="24">
                  <c:v>diez.md</c:v>
                </c:pt>
                <c:pt idx="25">
                  <c:v>gismeteo.md</c:v>
                </c:pt>
                <c:pt idx="26">
                  <c:v>md.mail.ru</c:v>
                </c:pt>
                <c:pt idx="27">
                  <c:v>noi.md</c:v>
                </c:pt>
                <c:pt idx="28">
                  <c:v>ivi.ru</c:v>
                </c:pt>
                <c:pt idx="29">
                  <c:v>timpul.md</c:v>
                </c:pt>
                <c:pt idx="30">
                  <c:v>moldova.org</c:v>
                </c:pt>
                <c:pt idx="31">
                  <c:v>ok.ru</c:v>
                </c:pt>
              </c:strCache>
            </c:strRef>
          </c:cat>
          <c:val>
            <c:numRef>
              <c:f>'urban ac'!$B$2:$B$33</c:f>
              <c:numCache>
                <c:formatCode>0%</c:formatCode>
                <c:ptCount val="32"/>
                <c:pt idx="0">
                  <c:v>0.96630000000000005</c:v>
                </c:pt>
                <c:pt idx="1">
                  <c:v>0.89580000000000004</c:v>
                </c:pt>
                <c:pt idx="2">
                  <c:v>0.89349999999999996</c:v>
                </c:pt>
                <c:pt idx="3">
                  <c:v>0.8599</c:v>
                </c:pt>
                <c:pt idx="4">
                  <c:v>0.82630000000000003</c:v>
                </c:pt>
                <c:pt idx="5">
                  <c:v>0.81340000000000001</c:v>
                </c:pt>
                <c:pt idx="6">
                  <c:v>0.80930000000000002</c:v>
                </c:pt>
                <c:pt idx="7">
                  <c:v>0.78390000000000004</c:v>
                </c:pt>
                <c:pt idx="8">
                  <c:v>0.77890000000000004</c:v>
                </c:pt>
                <c:pt idx="9">
                  <c:v>0.77059999999999995</c:v>
                </c:pt>
                <c:pt idx="10">
                  <c:v>0.76370000000000005</c:v>
                </c:pt>
                <c:pt idx="11">
                  <c:v>0.75249999999999995</c:v>
                </c:pt>
                <c:pt idx="12">
                  <c:v>0.74350000000000005</c:v>
                </c:pt>
                <c:pt idx="13">
                  <c:v>0.71689999999999998</c:v>
                </c:pt>
                <c:pt idx="14">
                  <c:v>0.70250000000000001</c:v>
                </c:pt>
                <c:pt idx="15">
                  <c:v>0.69869999999999999</c:v>
                </c:pt>
                <c:pt idx="16">
                  <c:v>0.68440000000000001</c:v>
                </c:pt>
                <c:pt idx="17">
                  <c:v>0.65839999999999999</c:v>
                </c:pt>
                <c:pt idx="18">
                  <c:v>0.65180000000000005</c:v>
                </c:pt>
                <c:pt idx="19">
                  <c:v>0.64049999999999996</c:v>
                </c:pt>
                <c:pt idx="20">
                  <c:v>0.62619999999999998</c:v>
                </c:pt>
                <c:pt idx="21">
                  <c:v>0.61429999999999996</c:v>
                </c:pt>
                <c:pt idx="22">
                  <c:v>0.61029999999999995</c:v>
                </c:pt>
                <c:pt idx="23">
                  <c:v>0.60289999999999999</c:v>
                </c:pt>
                <c:pt idx="24">
                  <c:v>0.59830000000000005</c:v>
                </c:pt>
                <c:pt idx="25">
                  <c:v>0.59279999999999999</c:v>
                </c:pt>
                <c:pt idx="26">
                  <c:v>0.57809999999999995</c:v>
                </c:pt>
                <c:pt idx="27">
                  <c:v>0.55830000000000002</c:v>
                </c:pt>
                <c:pt idx="28">
                  <c:v>0.49830000000000002</c:v>
                </c:pt>
                <c:pt idx="29">
                  <c:v>0.4874</c:v>
                </c:pt>
                <c:pt idx="30">
                  <c:v>0.45979999999999999</c:v>
                </c:pt>
                <c:pt idx="31">
                  <c:v>0.4178</c:v>
                </c:pt>
              </c:numCache>
            </c:numRef>
          </c:val>
        </c:ser>
        <c:ser>
          <c:idx val="1"/>
          <c:order val="1"/>
          <c:spPr>
            <a:solidFill>
              <a:srgbClr val="EABE37"/>
            </a:solidFill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'urban ac'!$A$2:$A$33</c:f>
              <c:strCache>
                <c:ptCount val="32"/>
                <c:pt idx="0">
                  <c:v>rise.md</c:v>
                </c:pt>
                <c:pt idx="1">
                  <c:v>esp.md</c:v>
                </c:pt>
                <c:pt idx="2">
                  <c:v>mold-street.com</c:v>
                </c:pt>
                <c:pt idx="3">
                  <c:v>anticoruptie.md</c:v>
                </c:pt>
                <c:pt idx="4">
                  <c:v>sporter.md</c:v>
                </c:pt>
                <c:pt idx="5">
                  <c:v>altfel.md</c:v>
                </c:pt>
                <c:pt idx="6">
                  <c:v>nokta.md</c:v>
                </c:pt>
                <c:pt idx="7">
                  <c:v>point.md</c:v>
                </c:pt>
                <c:pt idx="8">
                  <c:v>newsmaker.md</c:v>
                </c:pt>
                <c:pt idx="9">
                  <c:v>kp.md</c:v>
                </c:pt>
                <c:pt idx="10">
                  <c:v>agora.md</c:v>
                </c:pt>
                <c:pt idx="11">
                  <c:v>unimedia.md</c:v>
                </c:pt>
                <c:pt idx="12">
                  <c:v>mama.md</c:v>
                </c:pt>
                <c:pt idx="13">
                  <c:v>stiri.md</c:v>
                </c:pt>
                <c:pt idx="14">
                  <c:v>deschide.md</c:v>
                </c:pt>
                <c:pt idx="15">
                  <c:v>tv8.md</c:v>
                </c:pt>
                <c:pt idx="16">
                  <c:v>perfecte.md</c:v>
                </c:pt>
                <c:pt idx="17">
                  <c:v>rutube.ru</c:v>
                </c:pt>
                <c:pt idx="18">
                  <c:v>zdg.md</c:v>
                </c:pt>
                <c:pt idx="19">
                  <c:v>999.md</c:v>
                </c:pt>
                <c:pt idx="20">
                  <c:v>protv.md</c:v>
                </c:pt>
                <c:pt idx="21">
                  <c:v>megogo.net</c:v>
                </c:pt>
                <c:pt idx="22">
                  <c:v>ea.md</c:v>
                </c:pt>
                <c:pt idx="23">
                  <c:v>sputnik.md</c:v>
                </c:pt>
                <c:pt idx="24">
                  <c:v>diez.md</c:v>
                </c:pt>
                <c:pt idx="25">
                  <c:v>gismeteo.md</c:v>
                </c:pt>
                <c:pt idx="26">
                  <c:v>md.mail.ru</c:v>
                </c:pt>
                <c:pt idx="27">
                  <c:v>noi.md</c:v>
                </c:pt>
                <c:pt idx="28">
                  <c:v>ivi.ru</c:v>
                </c:pt>
                <c:pt idx="29">
                  <c:v>timpul.md</c:v>
                </c:pt>
                <c:pt idx="30">
                  <c:v>moldova.org</c:v>
                </c:pt>
                <c:pt idx="31">
                  <c:v>ok.ru</c:v>
                </c:pt>
              </c:strCache>
            </c:strRef>
          </c:cat>
          <c:val>
            <c:numRef>
              <c:f>'urban ac'!$C$2:$C$33</c:f>
              <c:numCache>
                <c:formatCode>0%</c:formatCode>
                <c:ptCount val="32"/>
                <c:pt idx="0">
                  <c:v>3.3700000000000001E-2</c:v>
                </c:pt>
                <c:pt idx="1">
                  <c:v>0.1003</c:v>
                </c:pt>
                <c:pt idx="2">
                  <c:v>0.1065</c:v>
                </c:pt>
                <c:pt idx="3">
                  <c:v>0.13850000000000001</c:v>
                </c:pt>
                <c:pt idx="4">
                  <c:v>0.15340000000000001</c:v>
                </c:pt>
                <c:pt idx="5">
                  <c:v>0.18659999999999999</c:v>
                </c:pt>
                <c:pt idx="6">
                  <c:v>0.17649999999999999</c:v>
                </c:pt>
                <c:pt idx="7">
                  <c:v>0.20219999999999999</c:v>
                </c:pt>
                <c:pt idx="8">
                  <c:v>0.21729999999999999</c:v>
                </c:pt>
                <c:pt idx="9">
                  <c:v>0.2276</c:v>
                </c:pt>
                <c:pt idx="10">
                  <c:v>0.20649999999999999</c:v>
                </c:pt>
                <c:pt idx="11">
                  <c:v>0.2404</c:v>
                </c:pt>
                <c:pt idx="12">
                  <c:v>0.24970000000000001</c:v>
                </c:pt>
                <c:pt idx="13">
                  <c:v>0.26889999999999997</c:v>
                </c:pt>
                <c:pt idx="14">
                  <c:v>0.28849999999999998</c:v>
                </c:pt>
                <c:pt idx="15">
                  <c:v>0.29699999999999999</c:v>
                </c:pt>
                <c:pt idx="16">
                  <c:v>0.27410000000000001</c:v>
                </c:pt>
                <c:pt idx="17">
                  <c:v>0.34160000000000001</c:v>
                </c:pt>
                <c:pt idx="18">
                  <c:v>0.31330000000000002</c:v>
                </c:pt>
                <c:pt idx="19">
                  <c:v>0.34549999999999997</c:v>
                </c:pt>
                <c:pt idx="20">
                  <c:v>0.3553</c:v>
                </c:pt>
                <c:pt idx="21">
                  <c:v>0.38569999999999999</c:v>
                </c:pt>
                <c:pt idx="22">
                  <c:v>0.37340000000000001</c:v>
                </c:pt>
                <c:pt idx="23">
                  <c:v>0.38790000000000002</c:v>
                </c:pt>
                <c:pt idx="24">
                  <c:v>0.39839999999999998</c:v>
                </c:pt>
                <c:pt idx="25">
                  <c:v>0.39429999999999998</c:v>
                </c:pt>
                <c:pt idx="26">
                  <c:v>0.40839999999999999</c:v>
                </c:pt>
                <c:pt idx="27">
                  <c:v>0.42649999999999999</c:v>
                </c:pt>
                <c:pt idx="28">
                  <c:v>0.49480000000000002</c:v>
                </c:pt>
                <c:pt idx="29">
                  <c:v>0.50339999999999996</c:v>
                </c:pt>
                <c:pt idx="30">
                  <c:v>0.54020000000000001</c:v>
                </c:pt>
                <c:pt idx="31">
                  <c:v>0.56699999999999995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5"/>
        <c:overlap val="90"/>
        <c:axId val="-584475296"/>
        <c:axId val="-584468224"/>
      </c:barChart>
      <c:catAx>
        <c:axId val="-58447529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050"/>
            </a:pPr>
            <a:endParaRPr lang="en-US"/>
          </a:p>
        </c:txPr>
        <c:crossAx val="-584468224"/>
        <c:crosses val="autoZero"/>
        <c:auto val="1"/>
        <c:lblAlgn val="ctr"/>
        <c:lblOffset val="100"/>
        <c:noMultiLvlLbl val="0"/>
      </c:catAx>
      <c:valAx>
        <c:axId val="-584468224"/>
        <c:scaling>
          <c:orientation val="minMax"/>
        </c:scaling>
        <c:delete val="1"/>
        <c:axPos val="t"/>
        <c:numFmt formatCode="0%" sourceLinked="1"/>
        <c:majorTickMark val="out"/>
        <c:minorTickMark val="none"/>
        <c:tickLblPos val="nextTo"/>
        <c:crossAx val="-58447529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rgbClr val="EABE37"/>
              </a:solidFill>
            </c:spPr>
          </c:dPt>
          <c:dPt>
            <c:idx val="1"/>
            <c:invertIfNegative val="0"/>
            <c:bubble3D val="0"/>
            <c:spPr>
              <a:solidFill>
                <a:srgbClr val="9CC09D"/>
              </a:solidFill>
            </c:spPr>
          </c:dPt>
          <c:dPt>
            <c:idx val="2"/>
            <c:invertIfNegative val="0"/>
            <c:bubble3D val="0"/>
            <c:spPr>
              <a:solidFill>
                <a:srgbClr val="9CC09D"/>
              </a:solidFill>
            </c:spPr>
          </c:dPt>
          <c:dPt>
            <c:idx val="4"/>
            <c:invertIfNegative val="0"/>
            <c:bubble3D val="0"/>
            <c:spPr>
              <a:solidFill>
                <a:srgbClr val="EABE37"/>
              </a:solidFill>
            </c:spPr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>
                    <a:solidFill>
                      <a:srgbClr val="FF0000"/>
                    </a:solidFill>
                    <a:latin typeface="Netto OT Bold" pitchFamily="2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total!$N$2:$N$6</c:f>
              <c:strCache>
                <c:ptCount val="5"/>
                <c:pt idx="0">
                  <c:v>North</c:v>
                </c:pt>
                <c:pt idx="1">
                  <c:v>Center</c:v>
                </c:pt>
                <c:pt idx="2">
                  <c:v>Chisinau</c:v>
                </c:pt>
                <c:pt idx="3">
                  <c:v>South</c:v>
                </c:pt>
                <c:pt idx="4">
                  <c:v>Gagauzia</c:v>
                </c:pt>
              </c:strCache>
            </c:strRef>
          </c:cat>
          <c:val>
            <c:numRef>
              <c:f>total!$O$2:$O$6</c:f>
              <c:numCache>
                <c:formatCode>0%</c:formatCode>
                <c:ptCount val="5"/>
                <c:pt idx="0">
                  <c:v>0.25</c:v>
                </c:pt>
                <c:pt idx="1">
                  <c:v>0.28999999999999998</c:v>
                </c:pt>
                <c:pt idx="2">
                  <c:v>0.28899999999999998</c:v>
                </c:pt>
                <c:pt idx="3">
                  <c:v>0.15</c:v>
                </c:pt>
                <c:pt idx="4">
                  <c:v>1.72E-2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-650136512"/>
        <c:axId val="-650134336"/>
      </c:barChart>
      <c:catAx>
        <c:axId val="-65013651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solidFill>
            <a:sysClr val="window" lastClr="FFFFFF"/>
          </a:solidFill>
        </c:spPr>
        <c:txPr>
          <a:bodyPr/>
          <a:lstStyle/>
          <a:p>
            <a:pPr>
              <a:defRPr sz="1400">
                <a:solidFill>
                  <a:schemeClr val="bg1">
                    <a:lumMod val="50000"/>
                  </a:schemeClr>
                </a:solidFill>
                <a:latin typeface="Netto OT Bold" pitchFamily="2" charset="0"/>
              </a:defRPr>
            </a:pPr>
            <a:endParaRPr lang="en-US"/>
          </a:p>
        </c:txPr>
        <c:crossAx val="-650134336"/>
        <c:crosses val="autoZero"/>
        <c:auto val="1"/>
        <c:lblAlgn val="ctr"/>
        <c:lblOffset val="100"/>
        <c:noMultiLvlLbl val="0"/>
      </c:catAx>
      <c:valAx>
        <c:axId val="-650134336"/>
        <c:scaling>
          <c:orientation val="minMax"/>
        </c:scaling>
        <c:delete val="1"/>
        <c:axPos val="t"/>
        <c:majorGridlines>
          <c:spPr>
            <a:ln>
              <a:prstDash val="sysDash"/>
            </a:ln>
          </c:spPr>
        </c:majorGridlines>
        <c:numFmt formatCode="0%" sourceLinked="1"/>
        <c:majorTickMark val="out"/>
        <c:minorTickMark val="none"/>
        <c:tickLblPos val="nextTo"/>
        <c:crossAx val="-65013651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726840855106943"/>
          <c:y val="2.2988542610424781E-2"/>
          <c:w val="0.83491686460807701"/>
          <c:h val="0.95238247957473754"/>
        </c:manualLayout>
      </c:layout>
      <c:barChart>
        <c:barDir val="bar"/>
        <c:grouping val="percentStacked"/>
        <c:varyColors val="0"/>
        <c:ser>
          <c:idx val="0"/>
          <c:order val="0"/>
          <c:spPr>
            <a:solidFill>
              <a:srgbClr val="9CC09D"/>
            </a:solidFill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'region ac'!$A$2:$A$33</c:f>
              <c:strCache>
                <c:ptCount val="32"/>
                <c:pt idx="0">
                  <c:v>esp.md</c:v>
                </c:pt>
                <c:pt idx="1">
                  <c:v>ok.ru</c:v>
                </c:pt>
                <c:pt idx="2">
                  <c:v>megogo.net</c:v>
                </c:pt>
                <c:pt idx="3">
                  <c:v>sputnik.md</c:v>
                </c:pt>
                <c:pt idx="4">
                  <c:v>md.mail.ru</c:v>
                </c:pt>
                <c:pt idx="5">
                  <c:v>gismeteo.md</c:v>
                </c:pt>
                <c:pt idx="6">
                  <c:v>kp.md</c:v>
                </c:pt>
                <c:pt idx="7">
                  <c:v>timpul.md</c:v>
                </c:pt>
                <c:pt idx="8">
                  <c:v>ivi.ru</c:v>
                </c:pt>
                <c:pt idx="9">
                  <c:v>noi.md</c:v>
                </c:pt>
                <c:pt idx="10">
                  <c:v>nokta.md</c:v>
                </c:pt>
                <c:pt idx="11">
                  <c:v>moldova.org</c:v>
                </c:pt>
                <c:pt idx="12">
                  <c:v>newsmaker.md</c:v>
                </c:pt>
                <c:pt idx="13">
                  <c:v>mold-street.com</c:v>
                </c:pt>
                <c:pt idx="14">
                  <c:v>999.md</c:v>
                </c:pt>
                <c:pt idx="15">
                  <c:v>rutube.ru</c:v>
                </c:pt>
                <c:pt idx="16">
                  <c:v>point.md</c:v>
                </c:pt>
                <c:pt idx="17">
                  <c:v>stiri.md</c:v>
                </c:pt>
                <c:pt idx="18">
                  <c:v>tv8.md</c:v>
                </c:pt>
                <c:pt idx="19">
                  <c:v>ea.md</c:v>
                </c:pt>
                <c:pt idx="20">
                  <c:v>diez.md</c:v>
                </c:pt>
                <c:pt idx="21">
                  <c:v>anticoruptie.md</c:v>
                </c:pt>
                <c:pt idx="22">
                  <c:v>mama.md</c:v>
                </c:pt>
                <c:pt idx="23">
                  <c:v>protv.md</c:v>
                </c:pt>
                <c:pt idx="24">
                  <c:v>sporter.md</c:v>
                </c:pt>
                <c:pt idx="25">
                  <c:v>zdg.md</c:v>
                </c:pt>
                <c:pt idx="26">
                  <c:v>agora.md</c:v>
                </c:pt>
                <c:pt idx="27">
                  <c:v>unimedia.md</c:v>
                </c:pt>
                <c:pt idx="28">
                  <c:v>deschide.md</c:v>
                </c:pt>
                <c:pt idx="29">
                  <c:v>perfecte.md</c:v>
                </c:pt>
                <c:pt idx="30">
                  <c:v>rise.md</c:v>
                </c:pt>
                <c:pt idx="31">
                  <c:v>altfel.md</c:v>
                </c:pt>
              </c:strCache>
            </c:strRef>
          </c:cat>
          <c:val>
            <c:numRef>
              <c:f>'region ac'!$B$2:$B$33</c:f>
              <c:numCache>
                <c:formatCode>0%</c:formatCode>
                <c:ptCount val="32"/>
                <c:pt idx="0">
                  <c:v>0.73770000000000002</c:v>
                </c:pt>
                <c:pt idx="1">
                  <c:v>0.34100000000000003</c:v>
                </c:pt>
                <c:pt idx="2">
                  <c:v>0.3286</c:v>
                </c:pt>
                <c:pt idx="3">
                  <c:v>0.31909999999999999</c:v>
                </c:pt>
                <c:pt idx="4">
                  <c:v>0.29509999999999997</c:v>
                </c:pt>
                <c:pt idx="5">
                  <c:v>0.2838</c:v>
                </c:pt>
                <c:pt idx="6">
                  <c:v>0.2777</c:v>
                </c:pt>
                <c:pt idx="7">
                  <c:v>0.26850000000000002</c:v>
                </c:pt>
                <c:pt idx="8">
                  <c:v>0.255</c:v>
                </c:pt>
                <c:pt idx="9">
                  <c:v>0.25440000000000002</c:v>
                </c:pt>
                <c:pt idx="10">
                  <c:v>0.25009999999999999</c:v>
                </c:pt>
                <c:pt idx="11">
                  <c:v>0.24909999999999999</c:v>
                </c:pt>
                <c:pt idx="12">
                  <c:v>0.23960000000000001</c:v>
                </c:pt>
                <c:pt idx="13">
                  <c:v>0.2384</c:v>
                </c:pt>
                <c:pt idx="14">
                  <c:v>0.22189999999999999</c:v>
                </c:pt>
                <c:pt idx="15">
                  <c:v>0.2213</c:v>
                </c:pt>
                <c:pt idx="16">
                  <c:v>0.21179999999999999</c:v>
                </c:pt>
                <c:pt idx="17">
                  <c:v>0.2074</c:v>
                </c:pt>
                <c:pt idx="18">
                  <c:v>0.1933</c:v>
                </c:pt>
                <c:pt idx="19">
                  <c:v>0.17599999999999999</c:v>
                </c:pt>
                <c:pt idx="20">
                  <c:v>0.17449999999999999</c:v>
                </c:pt>
                <c:pt idx="21">
                  <c:v>0.16689999999999999</c:v>
                </c:pt>
                <c:pt idx="22">
                  <c:v>0.155</c:v>
                </c:pt>
                <c:pt idx="23">
                  <c:v>0.14399999999999999</c:v>
                </c:pt>
                <c:pt idx="24">
                  <c:v>0.14219999999999999</c:v>
                </c:pt>
                <c:pt idx="25">
                  <c:v>0.13089999999999999</c:v>
                </c:pt>
                <c:pt idx="26">
                  <c:v>0.13</c:v>
                </c:pt>
                <c:pt idx="27">
                  <c:v>0.1032</c:v>
                </c:pt>
                <c:pt idx="28">
                  <c:v>0.10059999999999999</c:v>
                </c:pt>
                <c:pt idx="29">
                  <c:v>7.9799999999999996E-2</c:v>
                </c:pt>
                <c:pt idx="30">
                  <c:v>4.1099999999999998E-2</c:v>
                </c:pt>
              </c:numCache>
            </c:numRef>
          </c:val>
        </c:ser>
        <c:ser>
          <c:idx val="1"/>
          <c:order val="1"/>
          <c:spPr>
            <a:solidFill>
              <a:srgbClr val="EABE37"/>
            </a:solidFill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'region ac'!$A$2:$A$33</c:f>
              <c:strCache>
                <c:ptCount val="32"/>
                <c:pt idx="0">
                  <c:v>esp.md</c:v>
                </c:pt>
                <c:pt idx="1">
                  <c:v>ok.ru</c:v>
                </c:pt>
                <c:pt idx="2">
                  <c:v>megogo.net</c:v>
                </c:pt>
                <c:pt idx="3">
                  <c:v>sputnik.md</c:v>
                </c:pt>
                <c:pt idx="4">
                  <c:v>md.mail.ru</c:v>
                </c:pt>
                <c:pt idx="5">
                  <c:v>gismeteo.md</c:v>
                </c:pt>
                <c:pt idx="6">
                  <c:v>kp.md</c:v>
                </c:pt>
                <c:pt idx="7">
                  <c:v>timpul.md</c:v>
                </c:pt>
                <c:pt idx="8">
                  <c:v>ivi.ru</c:v>
                </c:pt>
                <c:pt idx="9">
                  <c:v>noi.md</c:v>
                </c:pt>
                <c:pt idx="10">
                  <c:v>nokta.md</c:v>
                </c:pt>
                <c:pt idx="11">
                  <c:v>moldova.org</c:v>
                </c:pt>
                <c:pt idx="12">
                  <c:v>newsmaker.md</c:v>
                </c:pt>
                <c:pt idx="13">
                  <c:v>mold-street.com</c:v>
                </c:pt>
                <c:pt idx="14">
                  <c:v>999.md</c:v>
                </c:pt>
                <c:pt idx="15">
                  <c:v>rutube.ru</c:v>
                </c:pt>
                <c:pt idx="16">
                  <c:v>point.md</c:v>
                </c:pt>
                <c:pt idx="17">
                  <c:v>stiri.md</c:v>
                </c:pt>
                <c:pt idx="18">
                  <c:v>tv8.md</c:v>
                </c:pt>
                <c:pt idx="19">
                  <c:v>ea.md</c:v>
                </c:pt>
                <c:pt idx="20">
                  <c:v>diez.md</c:v>
                </c:pt>
                <c:pt idx="21">
                  <c:v>anticoruptie.md</c:v>
                </c:pt>
                <c:pt idx="22">
                  <c:v>mama.md</c:v>
                </c:pt>
                <c:pt idx="23">
                  <c:v>protv.md</c:v>
                </c:pt>
                <c:pt idx="24">
                  <c:v>sporter.md</c:v>
                </c:pt>
                <c:pt idx="25">
                  <c:v>zdg.md</c:v>
                </c:pt>
                <c:pt idx="26">
                  <c:v>agora.md</c:v>
                </c:pt>
                <c:pt idx="27">
                  <c:v>unimedia.md</c:v>
                </c:pt>
                <c:pt idx="28">
                  <c:v>deschide.md</c:v>
                </c:pt>
                <c:pt idx="29">
                  <c:v>perfecte.md</c:v>
                </c:pt>
                <c:pt idx="30">
                  <c:v>rise.md</c:v>
                </c:pt>
                <c:pt idx="31">
                  <c:v>altfel.md</c:v>
                </c:pt>
              </c:strCache>
            </c:strRef>
          </c:cat>
          <c:val>
            <c:numRef>
              <c:f>'region ac'!$C$2:$C$33</c:f>
              <c:numCache>
                <c:formatCode>0%</c:formatCode>
                <c:ptCount val="32"/>
                <c:pt idx="0">
                  <c:v>3.3799999999999997E-2</c:v>
                </c:pt>
                <c:pt idx="1">
                  <c:v>0.33110000000000001</c:v>
                </c:pt>
                <c:pt idx="2">
                  <c:v>0.1414</c:v>
                </c:pt>
                <c:pt idx="3">
                  <c:v>0.23130000000000001</c:v>
                </c:pt>
                <c:pt idx="4">
                  <c:v>0.25769999999999998</c:v>
                </c:pt>
                <c:pt idx="5">
                  <c:v>0.2339</c:v>
                </c:pt>
                <c:pt idx="6">
                  <c:v>0.19040000000000001</c:v>
                </c:pt>
                <c:pt idx="7">
                  <c:v>0.34370000000000001</c:v>
                </c:pt>
                <c:pt idx="8">
                  <c:v>0.2923</c:v>
                </c:pt>
                <c:pt idx="9">
                  <c:v>0.26169999999999999</c:v>
                </c:pt>
                <c:pt idx="10">
                  <c:v>4.4200000000000003E-2</c:v>
                </c:pt>
                <c:pt idx="11">
                  <c:v>0.2354</c:v>
                </c:pt>
                <c:pt idx="12">
                  <c:v>0.1283</c:v>
                </c:pt>
                <c:pt idx="13">
                  <c:v>0.157</c:v>
                </c:pt>
                <c:pt idx="14">
                  <c:v>0.26679999999999998</c:v>
                </c:pt>
                <c:pt idx="15">
                  <c:v>0.40029999999999999</c:v>
                </c:pt>
                <c:pt idx="16">
                  <c:v>0.1326</c:v>
                </c:pt>
                <c:pt idx="17">
                  <c:v>0.22090000000000001</c:v>
                </c:pt>
                <c:pt idx="18">
                  <c:v>0.28310000000000002</c:v>
                </c:pt>
                <c:pt idx="19">
                  <c:v>0.26879999999999998</c:v>
                </c:pt>
                <c:pt idx="20">
                  <c:v>0.41249999999999998</c:v>
                </c:pt>
                <c:pt idx="21">
                  <c:v>0.20330000000000001</c:v>
                </c:pt>
                <c:pt idx="22">
                  <c:v>0.18090000000000001</c:v>
                </c:pt>
                <c:pt idx="23">
                  <c:v>0.27189999999999998</c:v>
                </c:pt>
                <c:pt idx="24">
                  <c:v>6.1600000000000002E-2</c:v>
                </c:pt>
                <c:pt idx="25">
                  <c:v>0.2545</c:v>
                </c:pt>
                <c:pt idx="26">
                  <c:v>0.2243</c:v>
                </c:pt>
                <c:pt idx="27">
                  <c:v>0.30199999999999999</c:v>
                </c:pt>
                <c:pt idx="28">
                  <c:v>0.30759999999999998</c:v>
                </c:pt>
                <c:pt idx="29">
                  <c:v>0.24879999999999999</c:v>
                </c:pt>
                <c:pt idx="30">
                  <c:v>9.1999999999999998E-2</c:v>
                </c:pt>
                <c:pt idx="31">
                  <c:v>0.15179999999999999</c:v>
                </c:pt>
              </c:numCache>
            </c:numRef>
          </c:val>
        </c:ser>
        <c:ser>
          <c:idx val="2"/>
          <c:order val="2"/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'region ac'!$A$2:$A$33</c:f>
              <c:strCache>
                <c:ptCount val="32"/>
                <c:pt idx="0">
                  <c:v>esp.md</c:v>
                </c:pt>
                <c:pt idx="1">
                  <c:v>ok.ru</c:v>
                </c:pt>
                <c:pt idx="2">
                  <c:v>megogo.net</c:v>
                </c:pt>
                <c:pt idx="3">
                  <c:v>sputnik.md</c:v>
                </c:pt>
                <c:pt idx="4">
                  <c:v>md.mail.ru</c:v>
                </c:pt>
                <c:pt idx="5">
                  <c:v>gismeteo.md</c:v>
                </c:pt>
                <c:pt idx="6">
                  <c:v>kp.md</c:v>
                </c:pt>
                <c:pt idx="7">
                  <c:v>timpul.md</c:v>
                </c:pt>
                <c:pt idx="8">
                  <c:v>ivi.ru</c:v>
                </c:pt>
                <c:pt idx="9">
                  <c:v>noi.md</c:v>
                </c:pt>
                <c:pt idx="10">
                  <c:v>nokta.md</c:v>
                </c:pt>
                <c:pt idx="11">
                  <c:v>moldova.org</c:v>
                </c:pt>
                <c:pt idx="12">
                  <c:v>newsmaker.md</c:v>
                </c:pt>
                <c:pt idx="13">
                  <c:v>mold-street.com</c:v>
                </c:pt>
                <c:pt idx="14">
                  <c:v>999.md</c:v>
                </c:pt>
                <c:pt idx="15">
                  <c:v>rutube.ru</c:v>
                </c:pt>
                <c:pt idx="16">
                  <c:v>point.md</c:v>
                </c:pt>
                <c:pt idx="17">
                  <c:v>stiri.md</c:v>
                </c:pt>
                <c:pt idx="18">
                  <c:v>tv8.md</c:v>
                </c:pt>
                <c:pt idx="19">
                  <c:v>ea.md</c:v>
                </c:pt>
                <c:pt idx="20">
                  <c:v>diez.md</c:v>
                </c:pt>
                <c:pt idx="21">
                  <c:v>anticoruptie.md</c:v>
                </c:pt>
                <c:pt idx="22">
                  <c:v>mama.md</c:v>
                </c:pt>
                <c:pt idx="23">
                  <c:v>protv.md</c:v>
                </c:pt>
                <c:pt idx="24">
                  <c:v>sporter.md</c:v>
                </c:pt>
                <c:pt idx="25">
                  <c:v>zdg.md</c:v>
                </c:pt>
                <c:pt idx="26">
                  <c:v>agora.md</c:v>
                </c:pt>
                <c:pt idx="27">
                  <c:v>unimedia.md</c:v>
                </c:pt>
                <c:pt idx="28">
                  <c:v>deschide.md</c:v>
                </c:pt>
                <c:pt idx="29">
                  <c:v>perfecte.md</c:v>
                </c:pt>
                <c:pt idx="30">
                  <c:v>rise.md</c:v>
                </c:pt>
                <c:pt idx="31">
                  <c:v>altfel.md</c:v>
                </c:pt>
              </c:strCache>
            </c:strRef>
          </c:cat>
          <c:val>
            <c:numRef>
              <c:f>'region ac'!$D$2:$D$33</c:f>
              <c:numCache>
                <c:formatCode>0%</c:formatCode>
                <c:ptCount val="32"/>
                <c:pt idx="0">
                  <c:v>0.1946</c:v>
                </c:pt>
                <c:pt idx="1">
                  <c:v>0.12039999999999999</c:v>
                </c:pt>
                <c:pt idx="2">
                  <c:v>0.32629999999999998</c:v>
                </c:pt>
                <c:pt idx="3">
                  <c:v>0.251</c:v>
                </c:pt>
                <c:pt idx="4">
                  <c:v>0.2777</c:v>
                </c:pt>
                <c:pt idx="5">
                  <c:v>0.29189999999999999</c:v>
                </c:pt>
                <c:pt idx="6">
                  <c:v>0.39450000000000002</c:v>
                </c:pt>
                <c:pt idx="7">
                  <c:v>0.28760000000000002</c:v>
                </c:pt>
                <c:pt idx="8">
                  <c:v>0.25659999999999999</c:v>
                </c:pt>
                <c:pt idx="9">
                  <c:v>0.30320000000000003</c:v>
                </c:pt>
                <c:pt idx="10">
                  <c:v>0.42359999999999998</c:v>
                </c:pt>
                <c:pt idx="11">
                  <c:v>0.29659999999999997</c:v>
                </c:pt>
                <c:pt idx="12">
                  <c:v>0.54679999999999995</c:v>
                </c:pt>
                <c:pt idx="13">
                  <c:v>0.56610000000000005</c:v>
                </c:pt>
                <c:pt idx="14">
                  <c:v>0.39040000000000002</c:v>
                </c:pt>
                <c:pt idx="15">
                  <c:v>0.2409</c:v>
                </c:pt>
                <c:pt idx="16">
                  <c:v>0.49480000000000002</c:v>
                </c:pt>
                <c:pt idx="17">
                  <c:v>0.43120000000000003</c:v>
                </c:pt>
                <c:pt idx="18">
                  <c:v>0.42670000000000002</c:v>
                </c:pt>
                <c:pt idx="19">
                  <c:v>0.3921</c:v>
                </c:pt>
                <c:pt idx="20">
                  <c:v>0.33739999999999998</c:v>
                </c:pt>
                <c:pt idx="21">
                  <c:v>0.60470000000000002</c:v>
                </c:pt>
                <c:pt idx="22">
                  <c:v>0.45119999999999999</c:v>
                </c:pt>
                <c:pt idx="23">
                  <c:v>0.39900000000000002</c:v>
                </c:pt>
                <c:pt idx="24">
                  <c:v>0.54520000000000002</c:v>
                </c:pt>
                <c:pt idx="25">
                  <c:v>0.47689999999999999</c:v>
                </c:pt>
                <c:pt idx="26">
                  <c:v>0.52869999999999995</c:v>
                </c:pt>
                <c:pt idx="27">
                  <c:v>0.46820000000000001</c:v>
                </c:pt>
                <c:pt idx="28">
                  <c:v>0.40050000000000002</c:v>
                </c:pt>
                <c:pt idx="29">
                  <c:v>0.4446</c:v>
                </c:pt>
                <c:pt idx="30">
                  <c:v>0.85370000000000001</c:v>
                </c:pt>
                <c:pt idx="31">
                  <c:v>0.68440000000000001</c:v>
                </c:pt>
              </c:numCache>
            </c:numRef>
          </c:val>
        </c:ser>
        <c:ser>
          <c:idx val="3"/>
          <c:order val="3"/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'region ac'!$A$2:$A$33</c:f>
              <c:strCache>
                <c:ptCount val="32"/>
                <c:pt idx="0">
                  <c:v>esp.md</c:v>
                </c:pt>
                <c:pt idx="1">
                  <c:v>ok.ru</c:v>
                </c:pt>
                <c:pt idx="2">
                  <c:v>megogo.net</c:v>
                </c:pt>
                <c:pt idx="3">
                  <c:v>sputnik.md</c:v>
                </c:pt>
                <c:pt idx="4">
                  <c:v>md.mail.ru</c:v>
                </c:pt>
                <c:pt idx="5">
                  <c:v>gismeteo.md</c:v>
                </c:pt>
                <c:pt idx="6">
                  <c:v>kp.md</c:v>
                </c:pt>
                <c:pt idx="7">
                  <c:v>timpul.md</c:v>
                </c:pt>
                <c:pt idx="8">
                  <c:v>ivi.ru</c:v>
                </c:pt>
                <c:pt idx="9">
                  <c:v>noi.md</c:v>
                </c:pt>
                <c:pt idx="10">
                  <c:v>nokta.md</c:v>
                </c:pt>
                <c:pt idx="11">
                  <c:v>moldova.org</c:v>
                </c:pt>
                <c:pt idx="12">
                  <c:v>newsmaker.md</c:v>
                </c:pt>
                <c:pt idx="13">
                  <c:v>mold-street.com</c:v>
                </c:pt>
                <c:pt idx="14">
                  <c:v>999.md</c:v>
                </c:pt>
                <c:pt idx="15">
                  <c:v>rutube.ru</c:v>
                </c:pt>
                <c:pt idx="16">
                  <c:v>point.md</c:v>
                </c:pt>
                <c:pt idx="17">
                  <c:v>stiri.md</c:v>
                </c:pt>
                <c:pt idx="18">
                  <c:v>tv8.md</c:v>
                </c:pt>
                <c:pt idx="19">
                  <c:v>ea.md</c:v>
                </c:pt>
                <c:pt idx="20">
                  <c:v>diez.md</c:v>
                </c:pt>
                <c:pt idx="21">
                  <c:v>anticoruptie.md</c:v>
                </c:pt>
                <c:pt idx="22">
                  <c:v>mama.md</c:v>
                </c:pt>
                <c:pt idx="23">
                  <c:v>protv.md</c:v>
                </c:pt>
                <c:pt idx="24">
                  <c:v>sporter.md</c:v>
                </c:pt>
                <c:pt idx="25">
                  <c:v>zdg.md</c:v>
                </c:pt>
                <c:pt idx="26">
                  <c:v>agora.md</c:v>
                </c:pt>
                <c:pt idx="27">
                  <c:v>unimedia.md</c:v>
                </c:pt>
                <c:pt idx="28">
                  <c:v>deschide.md</c:v>
                </c:pt>
                <c:pt idx="29">
                  <c:v>perfecte.md</c:v>
                </c:pt>
                <c:pt idx="30">
                  <c:v>rise.md</c:v>
                </c:pt>
                <c:pt idx="31">
                  <c:v>altfel.md</c:v>
                </c:pt>
              </c:strCache>
            </c:strRef>
          </c:cat>
          <c:val>
            <c:numRef>
              <c:f>'region ac'!$E$2:$E$33</c:f>
              <c:numCache>
                <c:formatCode>0%</c:formatCode>
                <c:ptCount val="32"/>
                <c:pt idx="0">
                  <c:v>2.4899999999999999E-2</c:v>
                </c:pt>
                <c:pt idx="1">
                  <c:v>0.1782</c:v>
                </c:pt>
                <c:pt idx="2">
                  <c:v>0.2036</c:v>
                </c:pt>
                <c:pt idx="3">
                  <c:v>0.1827</c:v>
                </c:pt>
                <c:pt idx="4">
                  <c:v>0.14050000000000001</c:v>
                </c:pt>
                <c:pt idx="5">
                  <c:v>0.16850000000000001</c:v>
                </c:pt>
                <c:pt idx="6">
                  <c:v>0.1232</c:v>
                </c:pt>
                <c:pt idx="7">
                  <c:v>8.8300000000000003E-2</c:v>
                </c:pt>
                <c:pt idx="8">
                  <c:v>0.1636</c:v>
                </c:pt>
                <c:pt idx="9">
                  <c:v>0.1643</c:v>
                </c:pt>
                <c:pt idx="10">
                  <c:v>0.12620000000000001</c:v>
                </c:pt>
                <c:pt idx="11">
                  <c:v>0.21859999999999999</c:v>
                </c:pt>
                <c:pt idx="12">
                  <c:v>7.4399999999999994E-2</c:v>
                </c:pt>
                <c:pt idx="13">
                  <c:v>3.7600000000000001E-2</c:v>
                </c:pt>
                <c:pt idx="14">
                  <c:v>0.1082</c:v>
                </c:pt>
                <c:pt idx="15">
                  <c:v>0.1174</c:v>
                </c:pt>
                <c:pt idx="16">
                  <c:v>0.1484</c:v>
                </c:pt>
                <c:pt idx="17">
                  <c:v>0.13519999999999999</c:v>
                </c:pt>
                <c:pt idx="18">
                  <c:v>9.2999999999999999E-2</c:v>
                </c:pt>
                <c:pt idx="19">
                  <c:v>0.15659999999999999</c:v>
                </c:pt>
                <c:pt idx="20">
                  <c:v>6.2399999999999997E-2</c:v>
                </c:pt>
                <c:pt idx="21">
                  <c:v>2.5100000000000001E-2</c:v>
                </c:pt>
                <c:pt idx="22">
                  <c:v>0.20799999999999999</c:v>
                </c:pt>
                <c:pt idx="23">
                  <c:v>0.18060000000000001</c:v>
                </c:pt>
                <c:pt idx="24">
                  <c:v>0.251</c:v>
                </c:pt>
                <c:pt idx="25">
                  <c:v>0.12859999999999999</c:v>
                </c:pt>
                <c:pt idx="26">
                  <c:v>0.1164</c:v>
                </c:pt>
                <c:pt idx="27">
                  <c:v>0.12130000000000001</c:v>
                </c:pt>
                <c:pt idx="28">
                  <c:v>0.18690000000000001</c:v>
                </c:pt>
                <c:pt idx="29">
                  <c:v>0.221</c:v>
                </c:pt>
                <c:pt idx="31">
                  <c:v>0.1603</c:v>
                </c:pt>
              </c:numCache>
            </c:numRef>
          </c:val>
        </c:ser>
        <c:ser>
          <c:idx val="4"/>
          <c:order val="4"/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'region ac'!$A$2:$A$33</c:f>
              <c:strCache>
                <c:ptCount val="32"/>
                <c:pt idx="0">
                  <c:v>esp.md</c:v>
                </c:pt>
                <c:pt idx="1">
                  <c:v>ok.ru</c:v>
                </c:pt>
                <c:pt idx="2">
                  <c:v>megogo.net</c:v>
                </c:pt>
                <c:pt idx="3">
                  <c:v>sputnik.md</c:v>
                </c:pt>
                <c:pt idx="4">
                  <c:v>md.mail.ru</c:v>
                </c:pt>
                <c:pt idx="5">
                  <c:v>gismeteo.md</c:v>
                </c:pt>
                <c:pt idx="6">
                  <c:v>kp.md</c:v>
                </c:pt>
                <c:pt idx="7">
                  <c:v>timpul.md</c:v>
                </c:pt>
                <c:pt idx="8">
                  <c:v>ivi.ru</c:v>
                </c:pt>
                <c:pt idx="9">
                  <c:v>noi.md</c:v>
                </c:pt>
                <c:pt idx="10">
                  <c:v>nokta.md</c:v>
                </c:pt>
                <c:pt idx="11">
                  <c:v>moldova.org</c:v>
                </c:pt>
                <c:pt idx="12">
                  <c:v>newsmaker.md</c:v>
                </c:pt>
                <c:pt idx="13">
                  <c:v>mold-street.com</c:v>
                </c:pt>
                <c:pt idx="14">
                  <c:v>999.md</c:v>
                </c:pt>
                <c:pt idx="15">
                  <c:v>rutube.ru</c:v>
                </c:pt>
                <c:pt idx="16">
                  <c:v>point.md</c:v>
                </c:pt>
                <c:pt idx="17">
                  <c:v>stiri.md</c:v>
                </c:pt>
                <c:pt idx="18">
                  <c:v>tv8.md</c:v>
                </c:pt>
                <c:pt idx="19">
                  <c:v>ea.md</c:v>
                </c:pt>
                <c:pt idx="20">
                  <c:v>diez.md</c:v>
                </c:pt>
                <c:pt idx="21">
                  <c:v>anticoruptie.md</c:v>
                </c:pt>
                <c:pt idx="22">
                  <c:v>mama.md</c:v>
                </c:pt>
                <c:pt idx="23">
                  <c:v>protv.md</c:v>
                </c:pt>
                <c:pt idx="24">
                  <c:v>sporter.md</c:v>
                </c:pt>
                <c:pt idx="25">
                  <c:v>zdg.md</c:v>
                </c:pt>
                <c:pt idx="26">
                  <c:v>agora.md</c:v>
                </c:pt>
                <c:pt idx="27">
                  <c:v>unimedia.md</c:v>
                </c:pt>
                <c:pt idx="28">
                  <c:v>deschide.md</c:v>
                </c:pt>
                <c:pt idx="29">
                  <c:v>perfecte.md</c:v>
                </c:pt>
                <c:pt idx="30">
                  <c:v>rise.md</c:v>
                </c:pt>
                <c:pt idx="31">
                  <c:v>altfel.md</c:v>
                </c:pt>
              </c:strCache>
            </c:strRef>
          </c:cat>
          <c:val>
            <c:numRef>
              <c:f>'region ac'!$F$2:$F$33</c:f>
              <c:numCache>
                <c:formatCode>0%</c:formatCode>
                <c:ptCount val="32"/>
                <c:pt idx="1">
                  <c:v>2.93E-2</c:v>
                </c:pt>
                <c:pt idx="3">
                  <c:v>1.5900000000000001E-2</c:v>
                </c:pt>
                <c:pt idx="4">
                  <c:v>2.9000000000000001E-2</c:v>
                </c:pt>
                <c:pt idx="5">
                  <c:v>2.1899999999999999E-2</c:v>
                </c:pt>
                <c:pt idx="8">
                  <c:v>3.2399999999999998E-2</c:v>
                </c:pt>
                <c:pt idx="9">
                  <c:v>1.6400000000000001E-2</c:v>
                </c:pt>
                <c:pt idx="10">
                  <c:v>0.15590000000000001</c:v>
                </c:pt>
                <c:pt idx="15">
                  <c:v>0.02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"/>
        <c:overlap val="90"/>
        <c:axId val="-584464416"/>
        <c:axId val="-584473664"/>
      </c:barChart>
      <c:catAx>
        <c:axId val="-58446441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050"/>
            </a:pPr>
            <a:endParaRPr lang="en-US"/>
          </a:p>
        </c:txPr>
        <c:crossAx val="-584473664"/>
        <c:crosses val="autoZero"/>
        <c:auto val="1"/>
        <c:lblAlgn val="ctr"/>
        <c:lblOffset val="100"/>
        <c:noMultiLvlLbl val="0"/>
      </c:catAx>
      <c:valAx>
        <c:axId val="-584473664"/>
        <c:scaling>
          <c:orientation val="minMax"/>
        </c:scaling>
        <c:delete val="1"/>
        <c:axPos val="t"/>
        <c:numFmt formatCode="0%" sourceLinked="1"/>
        <c:majorTickMark val="out"/>
        <c:minorTickMark val="none"/>
        <c:tickLblPos val="nextTo"/>
        <c:crossAx val="-58446441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rgbClr val="EABE37"/>
              </a:solidFill>
            </c:spPr>
          </c:dPt>
          <c:dPt>
            <c:idx val="1"/>
            <c:invertIfNegative val="0"/>
            <c:bubble3D val="0"/>
            <c:spPr>
              <a:solidFill>
                <a:srgbClr val="9CC09D"/>
              </a:solidFill>
            </c:spPr>
          </c:dPt>
          <c:dPt>
            <c:idx val="2"/>
            <c:invertIfNegative val="0"/>
            <c:bubble3D val="0"/>
            <c:spPr>
              <a:solidFill>
                <a:srgbClr val="9CC09D"/>
              </a:solidFill>
            </c:spPr>
          </c:dPt>
          <c:dPt>
            <c:idx val="3"/>
            <c:invertIfNegative val="0"/>
            <c:bubble3D val="0"/>
            <c:spPr>
              <a:solidFill>
                <a:schemeClr val="accent1"/>
              </a:solidFill>
            </c:spPr>
          </c:dPt>
          <c:dLbls>
            <c:spPr>
              <a:noFill/>
              <a:ln>
                <a:noFill/>
              </a:ln>
              <a:effectLst/>
            </c:spPr>
            <c:txPr>
              <a:bodyPr vertOverflow="overflow" horzOverflow="overflow" anchorCtr="0">
                <a:noAutofit/>
              </a:bodyPr>
              <a:lstStyle/>
              <a:p>
                <a:pPr algn="ctr">
                  <a:defRPr lang="en-US" sz="1600" b="0" i="0" u="none" strike="noStrike" kern="1200" baseline="0">
                    <a:ln>
                      <a:noFill/>
                    </a:ln>
                    <a:solidFill>
                      <a:srgbClr val="FF0000"/>
                    </a:solidFill>
                    <a:latin typeface="Netto OT Bold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layout/>
                <c15:showLeaderLines val="0"/>
              </c:ext>
            </c:extLst>
          </c:dLbls>
          <c:cat>
            <c:strRef>
              <c:f>total!$T$2:$T$5</c:f>
              <c:strCache>
                <c:ptCount val="4"/>
                <c:pt idx="0">
                  <c:v>&lt; 8k, mdl</c:v>
                </c:pt>
                <c:pt idx="1">
                  <c:v>8 - 16k, mdl</c:v>
                </c:pt>
                <c:pt idx="2">
                  <c:v>16 - 30k, mdl</c:v>
                </c:pt>
                <c:pt idx="3">
                  <c:v>&gt; 30k, mdl</c:v>
                </c:pt>
              </c:strCache>
            </c:strRef>
          </c:cat>
          <c:val>
            <c:numRef>
              <c:f>total!$U$2:$U$5</c:f>
              <c:numCache>
                <c:formatCode>0%</c:formatCode>
                <c:ptCount val="4"/>
                <c:pt idx="0">
                  <c:v>0.69101115366203925</c:v>
                </c:pt>
                <c:pt idx="1">
                  <c:v>0.2195408329344184</c:v>
                </c:pt>
                <c:pt idx="2">
                  <c:v>6.3022259454284343E-2</c:v>
                </c:pt>
                <c:pt idx="3">
                  <c:v>2.632575394925802E-2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-650127808"/>
        <c:axId val="-650134880"/>
      </c:barChart>
      <c:catAx>
        <c:axId val="-65012780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solidFill>
            <a:sysClr val="window" lastClr="FFFFFF"/>
          </a:solidFill>
        </c:spPr>
        <c:txPr>
          <a:bodyPr/>
          <a:lstStyle/>
          <a:p>
            <a:pPr>
              <a:defRPr sz="1400">
                <a:solidFill>
                  <a:schemeClr val="bg1">
                    <a:lumMod val="50000"/>
                  </a:schemeClr>
                </a:solidFill>
                <a:latin typeface="Netto OT Bold" pitchFamily="2" charset="0"/>
              </a:defRPr>
            </a:pPr>
            <a:endParaRPr lang="en-US"/>
          </a:p>
        </c:txPr>
        <c:crossAx val="-650134880"/>
        <c:crosses val="autoZero"/>
        <c:auto val="1"/>
        <c:lblAlgn val="ctr"/>
        <c:lblOffset val="100"/>
        <c:noMultiLvlLbl val="0"/>
      </c:catAx>
      <c:valAx>
        <c:axId val="-650134880"/>
        <c:scaling>
          <c:orientation val="minMax"/>
        </c:scaling>
        <c:delete val="1"/>
        <c:axPos val="t"/>
        <c:majorGridlines>
          <c:spPr>
            <a:ln>
              <a:prstDash val="sysDash"/>
            </a:ln>
          </c:spPr>
        </c:majorGridlines>
        <c:numFmt formatCode="0%" sourceLinked="1"/>
        <c:majorTickMark val="out"/>
        <c:minorTickMark val="none"/>
        <c:tickLblPos val="nextTo"/>
        <c:crossAx val="-65012780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spPr>
            <a:solidFill>
              <a:srgbClr val="9CC09D"/>
            </a:solidFill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'income ac'!$A$2:$A$33</c:f>
              <c:strCache>
                <c:ptCount val="32"/>
                <c:pt idx="0">
                  <c:v>esp.md</c:v>
                </c:pt>
                <c:pt idx="1">
                  <c:v>ok.ru</c:v>
                </c:pt>
                <c:pt idx="2">
                  <c:v>moldova.org</c:v>
                </c:pt>
                <c:pt idx="3">
                  <c:v>gismeteo.md</c:v>
                </c:pt>
                <c:pt idx="4">
                  <c:v>sputnik.md</c:v>
                </c:pt>
                <c:pt idx="5">
                  <c:v>timpul.md</c:v>
                </c:pt>
                <c:pt idx="6">
                  <c:v>ivi.ru</c:v>
                </c:pt>
                <c:pt idx="7">
                  <c:v>noi.md</c:v>
                </c:pt>
                <c:pt idx="8">
                  <c:v>md.mail.ru</c:v>
                </c:pt>
                <c:pt idx="9">
                  <c:v>megogo.net</c:v>
                </c:pt>
                <c:pt idx="10">
                  <c:v>kp.md</c:v>
                </c:pt>
                <c:pt idx="11">
                  <c:v>nokta.md</c:v>
                </c:pt>
                <c:pt idx="12">
                  <c:v>perfecte.md</c:v>
                </c:pt>
                <c:pt idx="13">
                  <c:v>999.md</c:v>
                </c:pt>
                <c:pt idx="14">
                  <c:v>protv.md</c:v>
                </c:pt>
                <c:pt idx="15">
                  <c:v>diez.md</c:v>
                </c:pt>
                <c:pt idx="16">
                  <c:v>tv8.md</c:v>
                </c:pt>
                <c:pt idx="17">
                  <c:v>ea.md</c:v>
                </c:pt>
                <c:pt idx="18">
                  <c:v>point.md</c:v>
                </c:pt>
                <c:pt idx="19">
                  <c:v>zdg.md</c:v>
                </c:pt>
                <c:pt idx="20">
                  <c:v>deschide.md</c:v>
                </c:pt>
                <c:pt idx="21">
                  <c:v>stiri.md</c:v>
                </c:pt>
                <c:pt idx="22">
                  <c:v>newsmaker.md</c:v>
                </c:pt>
                <c:pt idx="23">
                  <c:v>mama.md</c:v>
                </c:pt>
                <c:pt idx="24">
                  <c:v>rutube.ru</c:v>
                </c:pt>
                <c:pt idx="25">
                  <c:v>unimedia.md</c:v>
                </c:pt>
                <c:pt idx="26">
                  <c:v>agora.md</c:v>
                </c:pt>
                <c:pt idx="27">
                  <c:v>anticoruptie.md</c:v>
                </c:pt>
                <c:pt idx="28">
                  <c:v>sporter.md</c:v>
                </c:pt>
                <c:pt idx="29">
                  <c:v>altfel.md</c:v>
                </c:pt>
                <c:pt idx="30">
                  <c:v>rise.md</c:v>
                </c:pt>
                <c:pt idx="31">
                  <c:v>mold-street.com</c:v>
                </c:pt>
              </c:strCache>
            </c:strRef>
          </c:cat>
          <c:val>
            <c:numRef>
              <c:f>'income ac'!$B$2:$B$33</c:f>
              <c:numCache>
                <c:formatCode>0%</c:formatCode>
                <c:ptCount val="32"/>
                <c:pt idx="0">
                  <c:v>0.85236277665995974</c:v>
                </c:pt>
                <c:pt idx="1">
                  <c:v>0.83473945409429295</c:v>
                </c:pt>
                <c:pt idx="2">
                  <c:v>0.76526398908400572</c:v>
                </c:pt>
                <c:pt idx="3">
                  <c:v>0.75268850174216029</c:v>
                </c:pt>
                <c:pt idx="4">
                  <c:v>0.7463448275862069</c:v>
                </c:pt>
                <c:pt idx="5">
                  <c:v>0.73542780487804871</c:v>
                </c:pt>
                <c:pt idx="6">
                  <c:v>0.72972563286342274</c:v>
                </c:pt>
                <c:pt idx="7">
                  <c:v>0.71109418634171107</c:v>
                </c:pt>
                <c:pt idx="8">
                  <c:v>0.70492845786963432</c:v>
                </c:pt>
                <c:pt idx="9">
                  <c:v>0.64890265486725651</c:v>
                </c:pt>
                <c:pt idx="10">
                  <c:v>0.63279003440805404</c:v>
                </c:pt>
                <c:pt idx="11">
                  <c:v>0.6119997419960127</c:v>
                </c:pt>
                <c:pt idx="12">
                  <c:v>0.59719006237595695</c:v>
                </c:pt>
                <c:pt idx="13">
                  <c:v>0.58816568047337281</c:v>
                </c:pt>
                <c:pt idx="14">
                  <c:v>0.58696247603396323</c:v>
                </c:pt>
                <c:pt idx="15">
                  <c:v>0.55796292159928529</c:v>
                </c:pt>
                <c:pt idx="16">
                  <c:v>0.54786053102214882</c:v>
                </c:pt>
                <c:pt idx="17">
                  <c:v>0.52369668246445489</c:v>
                </c:pt>
                <c:pt idx="18">
                  <c:v>0.52222782439316739</c:v>
                </c:pt>
                <c:pt idx="19">
                  <c:v>0.50778656649806608</c:v>
                </c:pt>
                <c:pt idx="20">
                  <c:v>0.50497417528311184</c:v>
                </c:pt>
                <c:pt idx="21">
                  <c:v>0.49559439549328327</c:v>
                </c:pt>
                <c:pt idx="22">
                  <c:v>0.48753346757954091</c:v>
                </c:pt>
                <c:pt idx="23">
                  <c:v>0.48014797876684356</c:v>
                </c:pt>
                <c:pt idx="24">
                  <c:v>0.47829181353977923</c:v>
                </c:pt>
                <c:pt idx="25">
                  <c:v>0.40028882762242352</c:v>
                </c:pt>
                <c:pt idx="26">
                  <c:v>0.37708660293907831</c:v>
                </c:pt>
                <c:pt idx="27">
                  <c:v>0.36292010341007019</c:v>
                </c:pt>
                <c:pt idx="28">
                  <c:v>0.33230102198823164</c:v>
                </c:pt>
                <c:pt idx="29">
                  <c:v>0.33056952562185671</c:v>
                </c:pt>
                <c:pt idx="30">
                  <c:v>0.32092507524156505</c:v>
                </c:pt>
                <c:pt idx="31">
                  <c:v>0.26062020532983837</c:v>
                </c:pt>
              </c:numCache>
            </c:numRef>
          </c:val>
        </c:ser>
        <c:ser>
          <c:idx val="1"/>
          <c:order val="1"/>
          <c:spPr>
            <a:solidFill>
              <a:srgbClr val="EABE37"/>
            </a:solidFill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'income ac'!$A$2:$A$33</c:f>
              <c:strCache>
                <c:ptCount val="32"/>
                <c:pt idx="0">
                  <c:v>esp.md</c:v>
                </c:pt>
                <c:pt idx="1">
                  <c:v>ok.ru</c:v>
                </c:pt>
                <c:pt idx="2">
                  <c:v>moldova.org</c:v>
                </c:pt>
                <c:pt idx="3">
                  <c:v>gismeteo.md</c:v>
                </c:pt>
                <c:pt idx="4">
                  <c:v>sputnik.md</c:v>
                </c:pt>
                <c:pt idx="5">
                  <c:v>timpul.md</c:v>
                </c:pt>
                <c:pt idx="6">
                  <c:v>ivi.ru</c:v>
                </c:pt>
                <c:pt idx="7">
                  <c:v>noi.md</c:v>
                </c:pt>
                <c:pt idx="8">
                  <c:v>md.mail.ru</c:v>
                </c:pt>
                <c:pt idx="9">
                  <c:v>megogo.net</c:v>
                </c:pt>
                <c:pt idx="10">
                  <c:v>kp.md</c:v>
                </c:pt>
                <c:pt idx="11">
                  <c:v>nokta.md</c:v>
                </c:pt>
                <c:pt idx="12">
                  <c:v>perfecte.md</c:v>
                </c:pt>
                <c:pt idx="13">
                  <c:v>999.md</c:v>
                </c:pt>
                <c:pt idx="14">
                  <c:v>protv.md</c:v>
                </c:pt>
                <c:pt idx="15">
                  <c:v>diez.md</c:v>
                </c:pt>
                <c:pt idx="16">
                  <c:v>tv8.md</c:v>
                </c:pt>
                <c:pt idx="17">
                  <c:v>ea.md</c:v>
                </c:pt>
                <c:pt idx="18">
                  <c:v>point.md</c:v>
                </c:pt>
                <c:pt idx="19">
                  <c:v>zdg.md</c:v>
                </c:pt>
                <c:pt idx="20">
                  <c:v>deschide.md</c:v>
                </c:pt>
                <c:pt idx="21">
                  <c:v>stiri.md</c:v>
                </c:pt>
                <c:pt idx="22">
                  <c:v>newsmaker.md</c:v>
                </c:pt>
                <c:pt idx="23">
                  <c:v>mama.md</c:v>
                </c:pt>
                <c:pt idx="24">
                  <c:v>rutube.ru</c:v>
                </c:pt>
                <c:pt idx="25">
                  <c:v>unimedia.md</c:v>
                </c:pt>
                <c:pt idx="26">
                  <c:v>agora.md</c:v>
                </c:pt>
                <c:pt idx="27">
                  <c:v>anticoruptie.md</c:v>
                </c:pt>
                <c:pt idx="28">
                  <c:v>sporter.md</c:v>
                </c:pt>
                <c:pt idx="29">
                  <c:v>altfel.md</c:v>
                </c:pt>
                <c:pt idx="30">
                  <c:v>rise.md</c:v>
                </c:pt>
                <c:pt idx="31">
                  <c:v>mold-street.com</c:v>
                </c:pt>
              </c:strCache>
            </c:strRef>
          </c:cat>
          <c:val>
            <c:numRef>
              <c:f>'income ac'!$C$2:$C$33</c:f>
              <c:numCache>
                <c:formatCode>0%</c:formatCode>
                <c:ptCount val="32"/>
                <c:pt idx="0">
                  <c:v>0.1010965291750503</c:v>
                </c:pt>
                <c:pt idx="1">
                  <c:v>0.11645988420181969</c:v>
                </c:pt>
                <c:pt idx="2">
                  <c:v>0.11368009017560513</c:v>
                </c:pt>
                <c:pt idx="3">
                  <c:v>0.18236434378629501</c:v>
                </c:pt>
                <c:pt idx="4">
                  <c:v>0.19434482758620689</c:v>
                </c:pt>
                <c:pt idx="5">
                  <c:v>0.19334109756097562</c:v>
                </c:pt>
                <c:pt idx="6">
                  <c:v>0.19705926936486284</c:v>
                </c:pt>
                <c:pt idx="7">
                  <c:v>0.23165778116273164</c:v>
                </c:pt>
                <c:pt idx="8">
                  <c:v>0.23052464228934813</c:v>
                </c:pt>
                <c:pt idx="9">
                  <c:v>0.25019187922956793</c:v>
                </c:pt>
                <c:pt idx="10">
                  <c:v>0.24338078246463618</c:v>
                </c:pt>
                <c:pt idx="11">
                  <c:v>0.24454186701067199</c:v>
                </c:pt>
                <c:pt idx="12">
                  <c:v>0.26096057555996599</c:v>
                </c:pt>
                <c:pt idx="13">
                  <c:v>0.2762468300929839</c:v>
                </c:pt>
                <c:pt idx="14">
                  <c:v>0.30430019172829359</c:v>
                </c:pt>
                <c:pt idx="15">
                  <c:v>0.28724592360955997</c:v>
                </c:pt>
                <c:pt idx="16">
                  <c:v>0.29731959003989544</c:v>
                </c:pt>
                <c:pt idx="17">
                  <c:v>0.34873617693522907</c:v>
                </c:pt>
                <c:pt idx="18">
                  <c:v>0.31723279892118667</c:v>
                </c:pt>
                <c:pt idx="19">
                  <c:v>0.28119443617970841</c:v>
                </c:pt>
                <c:pt idx="20">
                  <c:v>0.32425694239290992</c:v>
                </c:pt>
                <c:pt idx="21">
                  <c:v>0.32890365448504988</c:v>
                </c:pt>
                <c:pt idx="22">
                  <c:v>0.16792521143777689</c:v>
                </c:pt>
                <c:pt idx="23">
                  <c:v>0.39291020824826461</c:v>
                </c:pt>
                <c:pt idx="24">
                  <c:v>0.34290756053368476</c:v>
                </c:pt>
                <c:pt idx="25">
                  <c:v>0.3921491400813969</c:v>
                </c:pt>
                <c:pt idx="26">
                  <c:v>0.35725495791125694</c:v>
                </c:pt>
                <c:pt idx="27">
                  <c:v>0.3442078049981534</c:v>
                </c:pt>
                <c:pt idx="28">
                  <c:v>0.42938990399504484</c:v>
                </c:pt>
                <c:pt idx="29">
                  <c:v>0.37855103982601607</c:v>
                </c:pt>
                <c:pt idx="30">
                  <c:v>0.23665452241406623</c:v>
                </c:pt>
                <c:pt idx="31">
                  <c:v>0.35226326998689383</c:v>
                </c:pt>
              </c:numCache>
            </c:numRef>
          </c:val>
        </c:ser>
        <c:ser>
          <c:idx val="2"/>
          <c:order val="2"/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'income ac'!$A$2:$A$33</c:f>
              <c:strCache>
                <c:ptCount val="32"/>
                <c:pt idx="0">
                  <c:v>esp.md</c:v>
                </c:pt>
                <c:pt idx="1">
                  <c:v>ok.ru</c:v>
                </c:pt>
                <c:pt idx="2">
                  <c:v>moldova.org</c:v>
                </c:pt>
                <c:pt idx="3">
                  <c:v>gismeteo.md</c:v>
                </c:pt>
                <c:pt idx="4">
                  <c:v>sputnik.md</c:v>
                </c:pt>
                <c:pt idx="5">
                  <c:v>timpul.md</c:v>
                </c:pt>
                <c:pt idx="6">
                  <c:v>ivi.ru</c:v>
                </c:pt>
                <c:pt idx="7">
                  <c:v>noi.md</c:v>
                </c:pt>
                <c:pt idx="8">
                  <c:v>md.mail.ru</c:v>
                </c:pt>
                <c:pt idx="9">
                  <c:v>megogo.net</c:v>
                </c:pt>
                <c:pt idx="10">
                  <c:v>kp.md</c:v>
                </c:pt>
                <c:pt idx="11">
                  <c:v>nokta.md</c:v>
                </c:pt>
                <c:pt idx="12">
                  <c:v>perfecte.md</c:v>
                </c:pt>
                <c:pt idx="13">
                  <c:v>999.md</c:v>
                </c:pt>
                <c:pt idx="14">
                  <c:v>protv.md</c:v>
                </c:pt>
                <c:pt idx="15">
                  <c:v>diez.md</c:v>
                </c:pt>
                <c:pt idx="16">
                  <c:v>tv8.md</c:v>
                </c:pt>
                <c:pt idx="17">
                  <c:v>ea.md</c:v>
                </c:pt>
                <c:pt idx="18">
                  <c:v>point.md</c:v>
                </c:pt>
                <c:pt idx="19">
                  <c:v>zdg.md</c:v>
                </c:pt>
                <c:pt idx="20">
                  <c:v>deschide.md</c:v>
                </c:pt>
                <c:pt idx="21">
                  <c:v>stiri.md</c:v>
                </c:pt>
                <c:pt idx="22">
                  <c:v>newsmaker.md</c:v>
                </c:pt>
                <c:pt idx="23">
                  <c:v>mama.md</c:v>
                </c:pt>
                <c:pt idx="24">
                  <c:v>rutube.ru</c:v>
                </c:pt>
                <c:pt idx="25">
                  <c:v>unimedia.md</c:v>
                </c:pt>
                <c:pt idx="26">
                  <c:v>agora.md</c:v>
                </c:pt>
                <c:pt idx="27">
                  <c:v>anticoruptie.md</c:v>
                </c:pt>
                <c:pt idx="28">
                  <c:v>sporter.md</c:v>
                </c:pt>
                <c:pt idx="29">
                  <c:v>altfel.md</c:v>
                </c:pt>
                <c:pt idx="30">
                  <c:v>rise.md</c:v>
                </c:pt>
                <c:pt idx="31">
                  <c:v>mold-street.com</c:v>
                </c:pt>
              </c:strCache>
            </c:strRef>
          </c:cat>
          <c:val>
            <c:numRef>
              <c:f>'income ac'!$D$2:$D$33</c:f>
              <c:numCache>
                <c:formatCode>0%</c:formatCode>
                <c:ptCount val="32"/>
                <c:pt idx="0">
                  <c:v>3.302821931589537E-2</c:v>
                </c:pt>
                <c:pt idx="1">
                  <c:v>3.5235732009925552E-2</c:v>
                </c:pt>
                <c:pt idx="2">
                  <c:v>6.9774418604651167E-2</c:v>
                </c:pt>
                <c:pt idx="3">
                  <c:v>5.7819692863595298E-2</c:v>
                </c:pt>
                <c:pt idx="4">
                  <c:v>4.6482758620689658E-2</c:v>
                </c:pt>
                <c:pt idx="5">
                  <c:v>5.7175853658536585E-2</c:v>
                </c:pt>
                <c:pt idx="6">
                  <c:v>5.0174321661361224E-2</c:v>
                </c:pt>
                <c:pt idx="7">
                  <c:v>4.5696877380045693E-2</c:v>
                </c:pt>
                <c:pt idx="8">
                  <c:v>4.8966613672496023E-2</c:v>
                </c:pt>
                <c:pt idx="9">
                  <c:v>0.10080546590317543</c:v>
                </c:pt>
                <c:pt idx="10">
                  <c:v>9.212790875493819E-2</c:v>
                </c:pt>
                <c:pt idx="11">
                  <c:v>0.14355839099331535</c:v>
                </c:pt>
                <c:pt idx="12">
                  <c:v>0.1058867734618656</c:v>
                </c:pt>
                <c:pt idx="13">
                  <c:v>0.10295857988165681</c:v>
                </c:pt>
                <c:pt idx="14">
                  <c:v>7.4089290605313607E-2</c:v>
                </c:pt>
                <c:pt idx="15">
                  <c:v>0.12642394460576278</c:v>
                </c:pt>
                <c:pt idx="16">
                  <c:v>0.12355066721694868</c:v>
                </c:pt>
                <c:pt idx="17">
                  <c:v>9.2219589257503953E-2</c:v>
                </c:pt>
                <c:pt idx="18">
                  <c:v>0.11568432724003597</c:v>
                </c:pt>
                <c:pt idx="19">
                  <c:v>0.17124592383219278</c:v>
                </c:pt>
                <c:pt idx="20">
                  <c:v>0.15228012063023141</c:v>
                </c:pt>
                <c:pt idx="21">
                  <c:v>0.12870143001588907</c:v>
                </c:pt>
                <c:pt idx="22">
                  <c:v>0.21665171163914621</c:v>
                </c:pt>
                <c:pt idx="23">
                  <c:v>9.1728950592078404E-2</c:v>
                </c:pt>
                <c:pt idx="24">
                  <c:v>0.14856033602371932</c:v>
                </c:pt>
                <c:pt idx="25">
                  <c:v>0.1483523696993567</c:v>
                </c:pt>
                <c:pt idx="26">
                  <c:v>0.19860179768868597</c:v>
                </c:pt>
                <c:pt idx="27">
                  <c:v>0.2229471869998769</c:v>
                </c:pt>
                <c:pt idx="28">
                  <c:v>0.17095075874883864</c:v>
                </c:pt>
                <c:pt idx="29">
                  <c:v>0.27103438901726246</c:v>
                </c:pt>
                <c:pt idx="30">
                  <c:v>0.16442261999049582</c:v>
                </c:pt>
                <c:pt idx="31">
                  <c:v>0.34308804062909565</c:v>
                </c:pt>
              </c:numCache>
            </c:numRef>
          </c:val>
        </c:ser>
        <c:ser>
          <c:idx val="3"/>
          <c:order val="3"/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'income ac'!$A$2:$A$33</c:f>
              <c:strCache>
                <c:ptCount val="32"/>
                <c:pt idx="0">
                  <c:v>esp.md</c:v>
                </c:pt>
                <c:pt idx="1">
                  <c:v>ok.ru</c:v>
                </c:pt>
                <c:pt idx="2">
                  <c:v>moldova.org</c:v>
                </c:pt>
                <c:pt idx="3">
                  <c:v>gismeteo.md</c:v>
                </c:pt>
                <c:pt idx="4">
                  <c:v>sputnik.md</c:v>
                </c:pt>
                <c:pt idx="5">
                  <c:v>timpul.md</c:v>
                </c:pt>
                <c:pt idx="6">
                  <c:v>ivi.ru</c:v>
                </c:pt>
                <c:pt idx="7">
                  <c:v>noi.md</c:v>
                </c:pt>
                <c:pt idx="8">
                  <c:v>md.mail.ru</c:v>
                </c:pt>
                <c:pt idx="9">
                  <c:v>megogo.net</c:v>
                </c:pt>
                <c:pt idx="10">
                  <c:v>kp.md</c:v>
                </c:pt>
                <c:pt idx="11">
                  <c:v>nokta.md</c:v>
                </c:pt>
                <c:pt idx="12">
                  <c:v>perfecte.md</c:v>
                </c:pt>
                <c:pt idx="13">
                  <c:v>999.md</c:v>
                </c:pt>
                <c:pt idx="14">
                  <c:v>protv.md</c:v>
                </c:pt>
                <c:pt idx="15">
                  <c:v>diez.md</c:v>
                </c:pt>
                <c:pt idx="16">
                  <c:v>tv8.md</c:v>
                </c:pt>
                <c:pt idx="17">
                  <c:v>ea.md</c:v>
                </c:pt>
                <c:pt idx="18">
                  <c:v>point.md</c:v>
                </c:pt>
                <c:pt idx="19">
                  <c:v>zdg.md</c:v>
                </c:pt>
                <c:pt idx="20">
                  <c:v>deschide.md</c:v>
                </c:pt>
                <c:pt idx="21">
                  <c:v>stiri.md</c:v>
                </c:pt>
                <c:pt idx="22">
                  <c:v>newsmaker.md</c:v>
                </c:pt>
                <c:pt idx="23">
                  <c:v>mama.md</c:v>
                </c:pt>
                <c:pt idx="24">
                  <c:v>rutube.ru</c:v>
                </c:pt>
                <c:pt idx="25">
                  <c:v>unimedia.md</c:v>
                </c:pt>
                <c:pt idx="26">
                  <c:v>agora.md</c:v>
                </c:pt>
                <c:pt idx="27">
                  <c:v>anticoruptie.md</c:v>
                </c:pt>
                <c:pt idx="28">
                  <c:v>sporter.md</c:v>
                </c:pt>
                <c:pt idx="29">
                  <c:v>altfel.md</c:v>
                </c:pt>
                <c:pt idx="30">
                  <c:v>rise.md</c:v>
                </c:pt>
                <c:pt idx="31">
                  <c:v>mold-street.com</c:v>
                </c:pt>
              </c:strCache>
            </c:strRef>
          </c:cat>
          <c:val>
            <c:numRef>
              <c:f>'income ac'!$E$2:$E$33</c:f>
              <c:numCache>
                <c:formatCode>0%</c:formatCode>
                <c:ptCount val="32"/>
                <c:pt idx="0">
                  <c:v>1.3412474849094568E-2</c:v>
                </c:pt>
                <c:pt idx="1">
                  <c:v>1.3564929693961954E-2</c:v>
                </c:pt>
                <c:pt idx="2">
                  <c:v>5.1381502135738014E-2</c:v>
                </c:pt>
                <c:pt idx="3">
                  <c:v>7.2274616079494123E-3</c:v>
                </c:pt>
                <c:pt idx="4">
                  <c:v>1.282758620689655E-2</c:v>
                </c:pt>
                <c:pt idx="5">
                  <c:v>1.3955243902439025E-2</c:v>
                </c:pt>
                <c:pt idx="6">
                  <c:v>2.3040776110353191E-2</c:v>
                </c:pt>
                <c:pt idx="7">
                  <c:v>1.1551155115511552E-2</c:v>
                </c:pt>
                <c:pt idx="8">
                  <c:v>1.5580286168521461E-2</c:v>
                </c:pt>
                <c:pt idx="10">
                  <c:v>3.1601274372371604E-2</c:v>
                </c:pt>
                <c:pt idx="12">
                  <c:v>3.5862588602211511E-2</c:v>
                </c:pt>
                <c:pt idx="13">
                  <c:v>3.2628909551986482E-2</c:v>
                </c:pt>
                <c:pt idx="14">
                  <c:v>3.4648041632429467E-2</c:v>
                </c:pt>
                <c:pt idx="15">
                  <c:v>2.8367210185392004E-2</c:v>
                </c:pt>
                <c:pt idx="16">
                  <c:v>3.1369211721007019E-2</c:v>
                </c:pt>
                <c:pt idx="17">
                  <c:v>3.5347551342812006E-2</c:v>
                </c:pt>
                <c:pt idx="18">
                  <c:v>4.4955049445609824E-2</c:v>
                </c:pt>
                <c:pt idx="19">
                  <c:v>3.9873073490032732E-2</c:v>
                </c:pt>
                <c:pt idx="20">
                  <c:v>1.8588761693746923E-2</c:v>
                </c:pt>
                <c:pt idx="21">
                  <c:v>4.6800520005777835E-2</c:v>
                </c:pt>
                <c:pt idx="22">
                  <c:v>0.12778960934353606</c:v>
                </c:pt>
                <c:pt idx="23">
                  <c:v>3.5112862392813395E-2</c:v>
                </c:pt>
                <c:pt idx="24">
                  <c:v>3.0140289902816669E-2</c:v>
                </c:pt>
                <c:pt idx="25">
                  <c:v>5.92096625968229E-2</c:v>
                </c:pt>
                <c:pt idx="26">
                  <c:v>6.7056641460978741E-2</c:v>
                </c:pt>
                <c:pt idx="27">
                  <c:v>6.9924904591899553E-2</c:v>
                </c:pt>
                <c:pt idx="28">
                  <c:v>6.7358315267884786E-2</c:v>
                </c:pt>
                <c:pt idx="29">
                  <c:v>1.9845045534864755E-2</c:v>
                </c:pt>
                <c:pt idx="30">
                  <c:v>0.27799778235387296</c:v>
                </c:pt>
                <c:pt idx="31">
                  <c:v>4.4128484054172128E-2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"/>
        <c:overlap val="90"/>
        <c:axId val="-682249184"/>
        <c:axId val="-682243200"/>
      </c:barChart>
      <c:catAx>
        <c:axId val="-682249184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050"/>
            </a:pPr>
            <a:endParaRPr lang="en-US"/>
          </a:p>
        </c:txPr>
        <c:crossAx val="-682243200"/>
        <c:crosses val="autoZero"/>
        <c:auto val="1"/>
        <c:lblAlgn val="ctr"/>
        <c:lblOffset val="100"/>
        <c:noMultiLvlLbl val="0"/>
      </c:catAx>
      <c:valAx>
        <c:axId val="-682243200"/>
        <c:scaling>
          <c:orientation val="minMax"/>
        </c:scaling>
        <c:delete val="1"/>
        <c:axPos val="t"/>
        <c:majorGridlines/>
        <c:numFmt formatCode="0%" sourceLinked="1"/>
        <c:majorTickMark val="out"/>
        <c:minorTickMark val="none"/>
        <c:tickLblPos val="nextTo"/>
        <c:crossAx val="-682249184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'sex a.c.'!$B$1</c:f>
              <c:strCache>
                <c:ptCount val="1"/>
                <c:pt idx="0">
                  <c:v>feminin</c:v>
                </c:pt>
              </c:strCache>
            </c:strRef>
          </c:tx>
          <c:spPr>
            <a:solidFill>
              <a:srgbClr val="9CC09D"/>
            </a:solidFill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'sex a.c.'!$A$2:$A$33</c:f>
              <c:strCache>
                <c:ptCount val="32"/>
                <c:pt idx="0">
                  <c:v>ea.md</c:v>
                </c:pt>
                <c:pt idx="1">
                  <c:v>moldova.org</c:v>
                </c:pt>
                <c:pt idx="2">
                  <c:v>diez.md</c:v>
                </c:pt>
                <c:pt idx="3">
                  <c:v>perfecte.md</c:v>
                </c:pt>
                <c:pt idx="4">
                  <c:v>rutube.ru</c:v>
                </c:pt>
                <c:pt idx="5">
                  <c:v>md.mail.ru</c:v>
                </c:pt>
                <c:pt idx="6">
                  <c:v>ok.ru</c:v>
                </c:pt>
                <c:pt idx="7">
                  <c:v>megogo.net</c:v>
                </c:pt>
                <c:pt idx="8">
                  <c:v>gismeteo.md</c:v>
                </c:pt>
                <c:pt idx="9">
                  <c:v>agora.md</c:v>
                </c:pt>
                <c:pt idx="10">
                  <c:v>protv.md</c:v>
                </c:pt>
                <c:pt idx="11">
                  <c:v>kp.md</c:v>
                </c:pt>
                <c:pt idx="12">
                  <c:v>timpul.md</c:v>
                </c:pt>
                <c:pt idx="13">
                  <c:v>sputnik.md</c:v>
                </c:pt>
                <c:pt idx="14">
                  <c:v>tv8.md</c:v>
                </c:pt>
                <c:pt idx="15">
                  <c:v>noi.md</c:v>
                </c:pt>
                <c:pt idx="16">
                  <c:v>ivi.ru</c:v>
                </c:pt>
                <c:pt idx="17">
                  <c:v>newsmaker.md</c:v>
                </c:pt>
                <c:pt idx="18">
                  <c:v>esp.md</c:v>
                </c:pt>
                <c:pt idx="19">
                  <c:v>zdg.md</c:v>
                </c:pt>
                <c:pt idx="20">
                  <c:v>deschide.md</c:v>
                </c:pt>
                <c:pt idx="21">
                  <c:v>unimedia.md</c:v>
                </c:pt>
                <c:pt idx="22">
                  <c:v>nokta.md</c:v>
                </c:pt>
                <c:pt idx="23">
                  <c:v>999.md</c:v>
                </c:pt>
                <c:pt idx="24">
                  <c:v>anticoruptie.md</c:v>
                </c:pt>
                <c:pt idx="25">
                  <c:v>point.md</c:v>
                </c:pt>
                <c:pt idx="26">
                  <c:v>mama.md</c:v>
                </c:pt>
                <c:pt idx="27">
                  <c:v>rise.md</c:v>
                </c:pt>
                <c:pt idx="28">
                  <c:v>altfel.md</c:v>
                </c:pt>
                <c:pt idx="29">
                  <c:v>stiri.md</c:v>
                </c:pt>
                <c:pt idx="30">
                  <c:v>mold-street.com</c:v>
                </c:pt>
                <c:pt idx="31">
                  <c:v>sporter.md</c:v>
                </c:pt>
              </c:strCache>
            </c:strRef>
          </c:cat>
          <c:val>
            <c:numRef>
              <c:f>'sex a.c.'!$B$2:$B$33</c:f>
              <c:numCache>
                <c:formatCode>0%</c:formatCode>
                <c:ptCount val="32"/>
                <c:pt idx="0">
                  <c:v>0.79720000000000002</c:v>
                </c:pt>
                <c:pt idx="1">
                  <c:v>0.71960000000000002</c:v>
                </c:pt>
                <c:pt idx="2">
                  <c:v>0.70930000000000004</c:v>
                </c:pt>
                <c:pt idx="3">
                  <c:v>0.62960000000000005</c:v>
                </c:pt>
                <c:pt idx="4">
                  <c:v>0.61519999999999997</c:v>
                </c:pt>
                <c:pt idx="5">
                  <c:v>0.59499999999999997</c:v>
                </c:pt>
                <c:pt idx="6">
                  <c:v>0.57389999999999997</c:v>
                </c:pt>
                <c:pt idx="7">
                  <c:v>0.56069999999999998</c:v>
                </c:pt>
                <c:pt idx="8">
                  <c:v>0.54179999999999995</c:v>
                </c:pt>
                <c:pt idx="9">
                  <c:v>0.53859999999999997</c:v>
                </c:pt>
                <c:pt idx="10">
                  <c:v>0.53400000000000003</c:v>
                </c:pt>
                <c:pt idx="11">
                  <c:v>0.53339999999999999</c:v>
                </c:pt>
                <c:pt idx="12">
                  <c:v>0.5171</c:v>
                </c:pt>
                <c:pt idx="13">
                  <c:v>0.50749999999999995</c:v>
                </c:pt>
                <c:pt idx="14">
                  <c:v>0.502</c:v>
                </c:pt>
                <c:pt idx="15">
                  <c:v>0.49869999999999998</c:v>
                </c:pt>
                <c:pt idx="16">
                  <c:v>0.48659999999999998</c:v>
                </c:pt>
                <c:pt idx="17">
                  <c:v>0.48630000000000001</c:v>
                </c:pt>
                <c:pt idx="18">
                  <c:v>0.48520000000000002</c:v>
                </c:pt>
                <c:pt idx="19">
                  <c:v>0.46379999999999999</c:v>
                </c:pt>
                <c:pt idx="20">
                  <c:v>0.45710000000000001</c:v>
                </c:pt>
                <c:pt idx="21">
                  <c:v>0.43359999999999999</c:v>
                </c:pt>
                <c:pt idx="22">
                  <c:v>0.42159999999999997</c:v>
                </c:pt>
                <c:pt idx="23">
                  <c:v>0.41439999999999999</c:v>
                </c:pt>
                <c:pt idx="24">
                  <c:v>0.40710000000000002</c:v>
                </c:pt>
                <c:pt idx="25">
                  <c:v>0.40570000000000001</c:v>
                </c:pt>
                <c:pt idx="26">
                  <c:v>0.39529999999999998</c:v>
                </c:pt>
                <c:pt idx="27">
                  <c:v>0.37080000000000002</c:v>
                </c:pt>
                <c:pt idx="28">
                  <c:v>0.36580000000000001</c:v>
                </c:pt>
                <c:pt idx="29">
                  <c:v>0.35580000000000001</c:v>
                </c:pt>
                <c:pt idx="30">
                  <c:v>0.30980000000000002</c:v>
                </c:pt>
                <c:pt idx="31">
                  <c:v>0.1905</c:v>
                </c:pt>
              </c:numCache>
            </c:numRef>
          </c:val>
        </c:ser>
        <c:ser>
          <c:idx val="1"/>
          <c:order val="1"/>
          <c:tx>
            <c:strRef>
              <c:f>'sex a.c.'!$C$1</c:f>
              <c:strCache>
                <c:ptCount val="1"/>
                <c:pt idx="0">
                  <c:v>masculin</c:v>
                </c:pt>
              </c:strCache>
            </c:strRef>
          </c:tx>
          <c:spPr>
            <a:solidFill>
              <a:srgbClr val="EABE37"/>
            </a:solidFill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'sex a.c.'!$A$2:$A$33</c:f>
              <c:strCache>
                <c:ptCount val="32"/>
                <c:pt idx="0">
                  <c:v>ea.md</c:v>
                </c:pt>
                <c:pt idx="1">
                  <c:v>moldova.org</c:v>
                </c:pt>
                <c:pt idx="2">
                  <c:v>diez.md</c:v>
                </c:pt>
                <c:pt idx="3">
                  <c:v>perfecte.md</c:v>
                </c:pt>
                <c:pt idx="4">
                  <c:v>rutube.ru</c:v>
                </c:pt>
                <c:pt idx="5">
                  <c:v>md.mail.ru</c:v>
                </c:pt>
                <c:pt idx="6">
                  <c:v>ok.ru</c:v>
                </c:pt>
                <c:pt idx="7">
                  <c:v>megogo.net</c:v>
                </c:pt>
                <c:pt idx="8">
                  <c:v>gismeteo.md</c:v>
                </c:pt>
                <c:pt idx="9">
                  <c:v>agora.md</c:v>
                </c:pt>
                <c:pt idx="10">
                  <c:v>protv.md</c:v>
                </c:pt>
                <c:pt idx="11">
                  <c:v>kp.md</c:v>
                </c:pt>
                <c:pt idx="12">
                  <c:v>timpul.md</c:v>
                </c:pt>
                <c:pt idx="13">
                  <c:v>sputnik.md</c:v>
                </c:pt>
                <c:pt idx="14">
                  <c:v>tv8.md</c:v>
                </c:pt>
                <c:pt idx="15">
                  <c:v>noi.md</c:v>
                </c:pt>
                <c:pt idx="16">
                  <c:v>ivi.ru</c:v>
                </c:pt>
                <c:pt idx="17">
                  <c:v>newsmaker.md</c:v>
                </c:pt>
                <c:pt idx="18">
                  <c:v>esp.md</c:v>
                </c:pt>
                <c:pt idx="19">
                  <c:v>zdg.md</c:v>
                </c:pt>
                <c:pt idx="20">
                  <c:v>deschide.md</c:v>
                </c:pt>
                <c:pt idx="21">
                  <c:v>unimedia.md</c:v>
                </c:pt>
                <c:pt idx="22">
                  <c:v>nokta.md</c:v>
                </c:pt>
                <c:pt idx="23">
                  <c:v>999.md</c:v>
                </c:pt>
                <c:pt idx="24">
                  <c:v>anticoruptie.md</c:v>
                </c:pt>
                <c:pt idx="25">
                  <c:v>point.md</c:v>
                </c:pt>
                <c:pt idx="26">
                  <c:v>mama.md</c:v>
                </c:pt>
                <c:pt idx="27">
                  <c:v>rise.md</c:v>
                </c:pt>
                <c:pt idx="28">
                  <c:v>altfel.md</c:v>
                </c:pt>
                <c:pt idx="29">
                  <c:v>stiri.md</c:v>
                </c:pt>
                <c:pt idx="30">
                  <c:v>mold-street.com</c:v>
                </c:pt>
                <c:pt idx="31">
                  <c:v>sporter.md</c:v>
                </c:pt>
              </c:strCache>
            </c:strRef>
          </c:cat>
          <c:val>
            <c:numRef>
              <c:f>'sex a.c.'!$C$2:$C$33</c:f>
              <c:numCache>
                <c:formatCode>0%</c:formatCode>
                <c:ptCount val="32"/>
                <c:pt idx="0">
                  <c:v>0.20280000000000001</c:v>
                </c:pt>
                <c:pt idx="1">
                  <c:v>0.28039999999999998</c:v>
                </c:pt>
                <c:pt idx="2">
                  <c:v>0.29070000000000001</c:v>
                </c:pt>
                <c:pt idx="3">
                  <c:v>0.37040000000000001</c:v>
                </c:pt>
                <c:pt idx="4">
                  <c:v>0.38479999999999998</c:v>
                </c:pt>
                <c:pt idx="5">
                  <c:v>0.40500000000000003</c:v>
                </c:pt>
                <c:pt idx="6">
                  <c:v>0.42609999999999998</c:v>
                </c:pt>
                <c:pt idx="7">
                  <c:v>0.43930000000000002</c:v>
                </c:pt>
                <c:pt idx="8">
                  <c:v>0.4582</c:v>
                </c:pt>
                <c:pt idx="9">
                  <c:v>0.46139999999999998</c:v>
                </c:pt>
                <c:pt idx="10">
                  <c:v>0.46600000000000003</c:v>
                </c:pt>
                <c:pt idx="11">
                  <c:v>0.46660000000000001</c:v>
                </c:pt>
                <c:pt idx="12">
                  <c:v>0.4829</c:v>
                </c:pt>
                <c:pt idx="13">
                  <c:v>0.49249999999999999</c:v>
                </c:pt>
                <c:pt idx="14">
                  <c:v>0.498</c:v>
                </c:pt>
                <c:pt idx="15">
                  <c:v>0.50129999999999997</c:v>
                </c:pt>
                <c:pt idx="16">
                  <c:v>0.51339999999999997</c:v>
                </c:pt>
                <c:pt idx="17">
                  <c:v>0.51370000000000005</c:v>
                </c:pt>
                <c:pt idx="18">
                  <c:v>0.51480000000000004</c:v>
                </c:pt>
                <c:pt idx="19">
                  <c:v>0.53620000000000001</c:v>
                </c:pt>
                <c:pt idx="20">
                  <c:v>0.54290000000000005</c:v>
                </c:pt>
                <c:pt idx="21">
                  <c:v>0.56640000000000001</c:v>
                </c:pt>
                <c:pt idx="22">
                  <c:v>0.57840000000000003</c:v>
                </c:pt>
                <c:pt idx="23">
                  <c:v>0.58560000000000001</c:v>
                </c:pt>
                <c:pt idx="24">
                  <c:v>0.59289999999999998</c:v>
                </c:pt>
                <c:pt idx="25">
                  <c:v>0.59430000000000005</c:v>
                </c:pt>
                <c:pt idx="26">
                  <c:v>0.60470000000000002</c:v>
                </c:pt>
                <c:pt idx="27">
                  <c:v>0.62919999999999998</c:v>
                </c:pt>
                <c:pt idx="28">
                  <c:v>0.63419999999999999</c:v>
                </c:pt>
                <c:pt idx="29">
                  <c:v>0.64419999999999999</c:v>
                </c:pt>
                <c:pt idx="30">
                  <c:v>0.69020000000000004</c:v>
                </c:pt>
                <c:pt idx="31">
                  <c:v>0.8095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5"/>
        <c:overlap val="75"/>
        <c:axId val="-649337552"/>
        <c:axId val="-649338640"/>
      </c:barChart>
      <c:catAx>
        <c:axId val="-64933755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050"/>
            </a:pPr>
            <a:endParaRPr lang="en-US"/>
          </a:p>
        </c:txPr>
        <c:crossAx val="-649338640"/>
        <c:crosses val="autoZero"/>
        <c:auto val="1"/>
        <c:lblAlgn val="ctr"/>
        <c:lblOffset val="100"/>
        <c:noMultiLvlLbl val="0"/>
      </c:catAx>
      <c:valAx>
        <c:axId val="-649338640"/>
        <c:scaling>
          <c:orientation val="minMax"/>
        </c:scaling>
        <c:delete val="1"/>
        <c:axPos val="t"/>
        <c:numFmt formatCode="0%" sourceLinked="1"/>
        <c:majorTickMark val="out"/>
        <c:minorTickMark val="none"/>
        <c:tickLblPos val="nextTo"/>
        <c:crossAx val="-64933755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rgbClr val="EABE37"/>
              </a:solidFill>
            </c:spPr>
          </c:dPt>
          <c:dPt>
            <c:idx val="1"/>
            <c:invertIfNegative val="0"/>
            <c:bubble3D val="0"/>
            <c:spPr>
              <a:solidFill>
                <a:srgbClr val="9CC09D"/>
              </a:solidFill>
            </c:spPr>
          </c:dPt>
          <c:dPt>
            <c:idx val="2"/>
            <c:invertIfNegative val="0"/>
            <c:bubble3D val="0"/>
            <c:spPr>
              <a:solidFill>
                <a:srgbClr val="9CC09D"/>
              </a:solidFill>
            </c:spPr>
          </c:dPt>
          <c:dPt>
            <c:idx val="4"/>
            <c:invertIfNegative val="0"/>
            <c:bubble3D val="0"/>
            <c:spPr>
              <a:solidFill>
                <a:srgbClr val="EABE37"/>
              </a:solidFill>
            </c:spPr>
          </c:dPt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600">
                    <a:solidFill>
                      <a:schemeClr val="bg1"/>
                    </a:solidFill>
                    <a:latin typeface="Netto OT Bold" pitchFamily="2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'[1]999'!$H$2:$H$6</c:f>
              <c:strCache>
                <c:ptCount val="5"/>
                <c:pt idx="0">
                  <c:v>15 - 19</c:v>
                </c:pt>
                <c:pt idx="1">
                  <c:v>20 - 29</c:v>
                </c:pt>
                <c:pt idx="2">
                  <c:v>30 - 39</c:v>
                </c:pt>
                <c:pt idx="3">
                  <c:v>40 - 49</c:v>
                </c:pt>
                <c:pt idx="4">
                  <c:v>50+</c:v>
                </c:pt>
              </c:strCache>
            </c:strRef>
          </c:cat>
          <c:val>
            <c:numRef>
              <c:f>'[1]999'!$I$2:$I$6</c:f>
              <c:numCache>
                <c:formatCode>0%</c:formatCode>
                <c:ptCount val="5"/>
                <c:pt idx="0">
                  <c:v>0.09</c:v>
                </c:pt>
                <c:pt idx="1">
                  <c:v>0.23</c:v>
                </c:pt>
                <c:pt idx="2">
                  <c:v>0.21</c:v>
                </c:pt>
                <c:pt idx="3">
                  <c:v>0.16</c:v>
                </c:pt>
                <c:pt idx="4">
                  <c:v>0.31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-682250272"/>
        <c:axId val="-682245920"/>
      </c:barChart>
      <c:catAx>
        <c:axId val="-6822502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solidFill>
            <a:sysClr val="window" lastClr="FFFFFF"/>
          </a:solidFill>
        </c:spPr>
        <c:txPr>
          <a:bodyPr/>
          <a:lstStyle/>
          <a:p>
            <a:pPr>
              <a:defRPr sz="1400">
                <a:solidFill>
                  <a:schemeClr val="bg1">
                    <a:lumMod val="50000"/>
                  </a:schemeClr>
                </a:solidFill>
                <a:latin typeface="Netto OT Bold" pitchFamily="2" charset="0"/>
              </a:defRPr>
            </a:pPr>
            <a:endParaRPr lang="en-US"/>
          </a:p>
        </c:txPr>
        <c:crossAx val="-682245920"/>
        <c:crosses val="autoZero"/>
        <c:auto val="1"/>
        <c:lblAlgn val="ctr"/>
        <c:lblOffset val="100"/>
        <c:noMultiLvlLbl val="0"/>
      </c:catAx>
      <c:valAx>
        <c:axId val="-682245920"/>
        <c:scaling>
          <c:orientation val="minMax"/>
        </c:scaling>
        <c:delete val="1"/>
        <c:axPos val="t"/>
        <c:majorGridlines>
          <c:spPr>
            <a:ln>
              <a:prstDash val="sysDash"/>
            </a:ln>
          </c:spPr>
        </c:majorGridlines>
        <c:numFmt formatCode="0%" sourceLinked="1"/>
        <c:majorTickMark val="out"/>
        <c:minorTickMark val="none"/>
        <c:tickLblPos val="nextTo"/>
        <c:crossAx val="-68225027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spPr>
            <a:solidFill>
              <a:srgbClr val="9CC09D"/>
            </a:solidFill>
          </c:spPr>
          <c:invertIfNegative val="0"/>
          <c:dLbls>
            <c:dLbl>
              <c:idx val="19"/>
              <c:layout>
                <c:manualLayout>
                  <c:x val="3.0066184386291989E-3"/>
                  <c:y val="1.2831581135642197E-16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0"/>
              <c:layout>
                <c:manualLayout>
                  <c:x val="2.8813271332367089E-3"/>
                  <c:y val="-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1"/>
              <c:layout>
                <c:manualLayout>
                  <c:x val="4.4176371874537872E-3"/>
                  <c:y val="-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2"/>
              <c:layout>
                <c:manualLayout>
                  <c:x val="4.1655630135094606E-3"/>
                  <c:y val="-1.7496434992869986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3"/>
              <c:layout>
                <c:manualLayout>
                  <c:x val="-1.7792484038098998E-3"/>
                  <c:y val="-1.7497812773403325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9716537122334647E-2"/>
                      <c:h val="2.9431321084864393E-2"/>
                    </c:manualLayout>
                  </c15:layout>
                </c:ext>
              </c:extLst>
            </c:dLbl>
            <c:dLbl>
              <c:idx val="24"/>
              <c:layout>
                <c:manualLayout>
                  <c:x val="5.4976532118140257E-4"/>
                  <c:y val="-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5"/>
              <c:layout>
                <c:manualLayout>
                  <c:x val="2.9644817793748971E-4"/>
                  <c:y val="1.2831581135642197E-16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6"/>
              <c:layout>
                <c:manualLayout>
                  <c:x val="9.8840918698493902E-4"/>
                  <c:y val="-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'age ac'!$A$2:$A$33</c:f>
              <c:strCache>
                <c:ptCount val="32"/>
                <c:pt idx="0">
                  <c:v>diez.md</c:v>
                </c:pt>
                <c:pt idx="1">
                  <c:v>ea.md</c:v>
                </c:pt>
                <c:pt idx="2">
                  <c:v>megogo.net</c:v>
                </c:pt>
                <c:pt idx="3">
                  <c:v>ivi.ru</c:v>
                </c:pt>
                <c:pt idx="4">
                  <c:v>ok.ru</c:v>
                </c:pt>
                <c:pt idx="5">
                  <c:v>timpul.md</c:v>
                </c:pt>
                <c:pt idx="6">
                  <c:v>sputnik.md</c:v>
                </c:pt>
                <c:pt idx="7">
                  <c:v>rise.md</c:v>
                </c:pt>
                <c:pt idx="8">
                  <c:v>md.mail.ru</c:v>
                </c:pt>
                <c:pt idx="9">
                  <c:v>999.md</c:v>
                </c:pt>
                <c:pt idx="10">
                  <c:v>rutube.ru</c:v>
                </c:pt>
                <c:pt idx="11">
                  <c:v>tv8.md</c:v>
                </c:pt>
                <c:pt idx="12">
                  <c:v>zdg.md</c:v>
                </c:pt>
                <c:pt idx="13">
                  <c:v>stiri.md</c:v>
                </c:pt>
                <c:pt idx="14">
                  <c:v>protv.md</c:v>
                </c:pt>
                <c:pt idx="15">
                  <c:v>noi.md</c:v>
                </c:pt>
                <c:pt idx="16">
                  <c:v>newsmaker.md</c:v>
                </c:pt>
                <c:pt idx="17">
                  <c:v>sporter.md</c:v>
                </c:pt>
                <c:pt idx="18">
                  <c:v>unimedia.md</c:v>
                </c:pt>
                <c:pt idx="19">
                  <c:v>gismeteo.md</c:v>
                </c:pt>
                <c:pt idx="20">
                  <c:v>mama.md</c:v>
                </c:pt>
                <c:pt idx="21">
                  <c:v>deschide.md</c:v>
                </c:pt>
                <c:pt idx="22">
                  <c:v>nokta.md</c:v>
                </c:pt>
                <c:pt idx="23">
                  <c:v>point.md</c:v>
                </c:pt>
                <c:pt idx="24">
                  <c:v>kp.md</c:v>
                </c:pt>
                <c:pt idx="25">
                  <c:v>agora.md</c:v>
                </c:pt>
                <c:pt idx="26">
                  <c:v>perfecte.md</c:v>
                </c:pt>
                <c:pt idx="27">
                  <c:v>esp.md</c:v>
                </c:pt>
                <c:pt idx="28">
                  <c:v>mold-street.com</c:v>
                </c:pt>
                <c:pt idx="29">
                  <c:v>anticoruptie.md</c:v>
                </c:pt>
                <c:pt idx="30">
                  <c:v>altfel.md</c:v>
                </c:pt>
                <c:pt idx="31">
                  <c:v>moldova.org</c:v>
                </c:pt>
              </c:strCache>
            </c:strRef>
          </c:cat>
          <c:val>
            <c:numRef>
              <c:f>'age ac'!$B$2:$B$33</c:f>
              <c:numCache>
                <c:formatCode>0%</c:formatCode>
                <c:ptCount val="32"/>
                <c:pt idx="0">
                  <c:v>0.40860000000000002</c:v>
                </c:pt>
                <c:pt idx="1">
                  <c:v>0.25469999999999998</c:v>
                </c:pt>
                <c:pt idx="2">
                  <c:v>0.1406</c:v>
                </c:pt>
                <c:pt idx="3">
                  <c:v>0.13519999999999999</c:v>
                </c:pt>
                <c:pt idx="4">
                  <c:v>0.1157</c:v>
                </c:pt>
                <c:pt idx="5">
                  <c:v>9.4299999999999995E-2</c:v>
                </c:pt>
                <c:pt idx="6">
                  <c:v>9.11E-2</c:v>
                </c:pt>
                <c:pt idx="7">
                  <c:v>8.6699999999999999E-2</c:v>
                </c:pt>
                <c:pt idx="8">
                  <c:v>8.5000000000000006E-2</c:v>
                </c:pt>
                <c:pt idx="9">
                  <c:v>7.6700000000000004E-2</c:v>
                </c:pt>
                <c:pt idx="10">
                  <c:v>7.22E-2</c:v>
                </c:pt>
                <c:pt idx="11">
                  <c:v>7.0599999999999996E-2</c:v>
                </c:pt>
                <c:pt idx="12">
                  <c:v>4.7199999999999999E-2</c:v>
                </c:pt>
                <c:pt idx="13">
                  <c:v>4.7E-2</c:v>
                </c:pt>
                <c:pt idx="14">
                  <c:v>4.6199999999999998E-2</c:v>
                </c:pt>
                <c:pt idx="15">
                  <c:v>4.5699999999999998E-2</c:v>
                </c:pt>
                <c:pt idx="16">
                  <c:v>4.2999999999999997E-2</c:v>
                </c:pt>
                <c:pt idx="17">
                  <c:v>3.7600000000000001E-2</c:v>
                </c:pt>
                <c:pt idx="18">
                  <c:v>3.6200000000000003E-2</c:v>
                </c:pt>
                <c:pt idx="19">
                  <c:v>3.1099999999999999E-2</c:v>
                </c:pt>
                <c:pt idx="20">
                  <c:v>3.0800000000000001E-2</c:v>
                </c:pt>
                <c:pt idx="21">
                  <c:v>3.0700000000000002E-2</c:v>
                </c:pt>
                <c:pt idx="22">
                  <c:v>3.0099999999999998E-2</c:v>
                </c:pt>
                <c:pt idx="23">
                  <c:v>2.35E-2</c:v>
                </c:pt>
                <c:pt idx="24">
                  <c:v>1.78E-2</c:v>
                </c:pt>
                <c:pt idx="25">
                  <c:v>1.72E-2</c:v>
                </c:pt>
                <c:pt idx="26">
                  <c:v>1.5100000000000001E-2</c:v>
                </c:pt>
              </c:numCache>
            </c:numRef>
          </c:val>
        </c:ser>
        <c:ser>
          <c:idx val="1"/>
          <c:order val="1"/>
          <c:spPr>
            <a:solidFill>
              <a:srgbClr val="EABE37"/>
            </a:solidFill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'age ac'!$A$2:$A$33</c:f>
              <c:strCache>
                <c:ptCount val="32"/>
                <c:pt idx="0">
                  <c:v>diez.md</c:v>
                </c:pt>
                <c:pt idx="1">
                  <c:v>ea.md</c:v>
                </c:pt>
                <c:pt idx="2">
                  <c:v>megogo.net</c:v>
                </c:pt>
                <c:pt idx="3">
                  <c:v>ivi.ru</c:v>
                </c:pt>
                <c:pt idx="4">
                  <c:v>ok.ru</c:v>
                </c:pt>
                <c:pt idx="5">
                  <c:v>timpul.md</c:v>
                </c:pt>
                <c:pt idx="6">
                  <c:v>sputnik.md</c:v>
                </c:pt>
                <c:pt idx="7">
                  <c:v>rise.md</c:v>
                </c:pt>
                <c:pt idx="8">
                  <c:v>md.mail.ru</c:v>
                </c:pt>
                <c:pt idx="9">
                  <c:v>999.md</c:v>
                </c:pt>
                <c:pt idx="10">
                  <c:v>rutube.ru</c:v>
                </c:pt>
                <c:pt idx="11">
                  <c:v>tv8.md</c:v>
                </c:pt>
                <c:pt idx="12">
                  <c:v>zdg.md</c:v>
                </c:pt>
                <c:pt idx="13">
                  <c:v>stiri.md</c:v>
                </c:pt>
                <c:pt idx="14">
                  <c:v>protv.md</c:v>
                </c:pt>
                <c:pt idx="15">
                  <c:v>noi.md</c:v>
                </c:pt>
                <c:pt idx="16">
                  <c:v>newsmaker.md</c:v>
                </c:pt>
                <c:pt idx="17">
                  <c:v>sporter.md</c:v>
                </c:pt>
                <c:pt idx="18">
                  <c:v>unimedia.md</c:v>
                </c:pt>
                <c:pt idx="19">
                  <c:v>gismeteo.md</c:v>
                </c:pt>
                <c:pt idx="20">
                  <c:v>mama.md</c:v>
                </c:pt>
                <c:pt idx="21">
                  <c:v>deschide.md</c:v>
                </c:pt>
                <c:pt idx="22">
                  <c:v>nokta.md</c:v>
                </c:pt>
                <c:pt idx="23">
                  <c:v>point.md</c:v>
                </c:pt>
                <c:pt idx="24">
                  <c:v>kp.md</c:v>
                </c:pt>
                <c:pt idx="25">
                  <c:v>agora.md</c:v>
                </c:pt>
                <c:pt idx="26">
                  <c:v>perfecte.md</c:v>
                </c:pt>
                <c:pt idx="27">
                  <c:v>esp.md</c:v>
                </c:pt>
                <c:pt idx="28">
                  <c:v>mold-street.com</c:v>
                </c:pt>
                <c:pt idx="29">
                  <c:v>anticoruptie.md</c:v>
                </c:pt>
                <c:pt idx="30">
                  <c:v>altfel.md</c:v>
                </c:pt>
                <c:pt idx="31">
                  <c:v>moldova.org</c:v>
                </c:pt>
              </c:strCache>
            </c:strRef>
          </c:cat>
          <c:val>
            <c:numRef>
              <c:f>'age ac'!$C$2:$C$33</c:f>
              <c:numCache>
                <c:formatCode>0%</c:formatCode>
                <c:ptCount val="32"/>
                <c:pt idx="0">
                  <c:v>0.25419999999999998</c:v>
                </c:pt>
                <c:pt idx="1">
                  <c:v>0.29749999999999999</c:v>
                </c:pt>
                <c:pt idx="2">
                  <c:v>0.26040000000000002</c:v>
                </c:pt>
                <c:pt idx="3">
                  <c:v>0.3362</c:v>
                </c:pt>
                <c:pt idx="4">
                  <c:v>0.2646</c:v>
                </c:pt>
                <c:pt idx="5">
                  <c:v>0.1095</c:v>
                </c:pt>
                <c:pt idx="6">
                  <c:v>8.4900000000000003E-2</c:v>
                </c:pt>
                <c:pt idx="7">
                  <c:v>0.1951</c:v>
                </c:pt>
                <c:pt idx="8">
                  <c:v>0.22850000000000001</c:v>
                </c:pt>
                <c:pt idx="9">
                  <c:v>0.25109999999999999</c:v>
                </c:pt>
                <c:pt idx="10">
                  <c:v>0.46289999999999998</c:v>
                </c:pt>
                <c:pt idx="11">
                  <c:v>0.12529999999999999</c:v>
                </c:pt>
                <c:pt idx="12">
                  <c:v>0.2072</c:v>
                </c:pt>
                <c:pt idx="13">
                  <c:v>0.15890000000000001</c:v>
                </c:pt>
                <c:pt idx="14">
                  <c:v>0.215</c:v>
                </c:pt>
                <c:pt idx="15">
                  <c:v>8.7900000000000006E-2</c:v>
                </c:pt>
                <c:pt idx="16">
                  <c:v>7.17E-2</c:v>
                </c:pt>
                <c:pt idx="17">
                  <c:v>0.17849999999999999</c:v>
                </c:pt>
                <c:pt idx="18">
                  <c:v>0.1235</c:v>
                </c:pt>
                <c:pt idx="19">
                  <c:v>0.15140000000000001</c:v>
                </c:pt>
                <c:pt idx="20">
                  <c:v>0.2006</c:v>
                </c:pt>
                <c:pt idx="21">
                  <c:v>7.2900000000000006E-2</c:v>
                </c:pt>
                <c:pt idx="22">
                  <c:v>8.9300000000000004E-2</c:v>
                </c:pt>
                <c:pt idx="23">
                  <c:v>0.16420000000000001</c:v>
                </c:pt>
                <c:pt idx="24">
                  <c:v>8.6499999999999994E-2</c:v>
                </c:pt>
                <c:pt idx="25">
                  <c:v>0.22389999999999999</c:v>
                </c:pt>
                <c:pt idx="26">
                  <c:v>0.25990000000000002</c:v>
                </c:pt>
                <c:pt idx="27">
                  <c:v>5.4399999999999997E-2</c:v>
                </c:pt>
                <c:pt idx="28">
                  <c:v>3.1600000000000003E-2</c:v>
                </c:pt>
                <c:pt idx="29">
                  <c:v>0.1084</c:v>
                </c:pt>
                <c:pt idx="30">
                  <c:v>9.2299999999999993E-2</c:v>
                </c:pt>
                <c:pt idx="31">
                  <c:v>0.31440000000000001</c:v>
                </c:pt>
              </c:numCache>
            </c:numRef>
          </c:val>
        </c:ser>
        <c:ser>
          <c:idx val="2"/>
          <c:order val="2"/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'age ac'!$A$2:$A$33</c:f>
              <c:strCache>
                <c:ptCount val="32"/>
                <c:pt idx="0">
                  <c:v>diez.md</c:v>
                </c:pt>
                <c:pt idx="1">
                  <c:v>ea.md</c:v>
                </c:pt>
                <c:pt idx="2">
                  <c:v>megogo.net</c:v>
                </c:pt>
                <c:pt idx="3">
                  <c:v>ivi.ru</c:v>
                </c:pt>
                <c:pt idx="4">
                  <c:v>ok.ru</c:v>
                </c:pt>
                <c:pt idx="5">
                  <c:v>timpul.md</c:v>
                </c:pt>
                <c:pt idx="6">
                  <c:v>sputnik.md</c:v>
                </c:pt>
                <c:pt idx="7">
                  <c:v>rise.md</c:v>
                </c:pt>
                <c:pt idx="8">
                  <c:v>md.mail.ru</c:v>
                </c:pt>
                <c:pt idx="9">
                  <c:v>999.md</c:v>
                </c:pt>
                <c:pt idx="10">
                  <c:v>rutube.ru</c:v>
                </c:pt>
                <c:pt idx="11">
                  <c:v>tv8.md</c:v>
                </c:pt>
                <c:pt idx="12">
                  <c:v>zdg.md</c:v>
                </c:pt>
                <c:pt idx="13">
                  <c:v>stiri.md</c:v>
                </c:pt>
                <c:pt idx="14">
                  <c:v>protv.md</c:v>
                </c:pt>
                <c:pt idx="15">
                  <c:v>noi.md</c:v>
                </c:pt>
                <c:pt idx="16">
                  <c:v>newsmaker.md</c:v>
                </c:pt>
                <c:pt idx="17">
                  <c:v>sporter.md</c:v>
                </c:pt>
                <c:pt idx="18">
                  <c:v>unimedia.md</c:v>
                </c:pt>
                <c:pt idx="19">
                  <c:v>gismeteo.md</c:v>
                </c:pt>
                <c:pt idx="20">
                  <c:v>mama.md</c:v>
                </c:pt>
                <c:pt idx="21">
                  <c:v>deschide.md</c:v>
                </c:pt>
                <c:pt idx="22">
                  <c:v>nokta.md</c:v>
                </c:pt>
                <c:pt idx="23">
                  <c:v>point.md</c:v>
                </c:pt>
                <c:pt idx="24">
                  <c:v>kp.md</c:v>
                </c:pt>
                <c:pt idx="25">
                  <c:v>agora.md</c:v>
                </c:pt>
                <c:pt idx="26">
                  <c:v>perfecte.md</c:v>
                </c:pt>
                <c:pt idx="27">
                  <c:v>esp.md</c:v>
                </c:pt>
                <c:pt idx="28">
                  <c:v>mold-street.com</c:v>
                </c:pt>
                <c:pt idx="29">
                  <c:v>anticoruptie.md</c:v>
                </c:pt>
                <c:pt idx="30">
                  <c:v>altfel.md</c:v>
                </c:pt>
                <c:pt idx="31">
                  <c:v>moldova.org</c:v>
                </c:pt>
              </c:strCache>
            </c:strRef>
          </c:cat>
          <c:val>
            <c:numRef>
              <c:f>'age ac'!$D$2:$D$33</c:f>
              <c:numCache>
                <c:formatCode>0%</c:formatCode>
                <c:ptCount val="32"/>
                <c:pt idx="0">
                  <c:v>0.1244</c:v>
                </c:pt>
                <c:pt idx="1">
                  <c:v>0.1016</c:v>
                </c:pt>
                <c:pt idx="2">
                  <c:v>0.25509999999999999</c:v>
                </c:pt>
                <c:pt idx="3">
                  <c:v>0.2397</c:v>
                </c:pt>
                <c:pt idx="4">
                  <c:v>0.19689999999999999</c:v>
                </c:pt>
                <c:pt idx="5">
                  <c:v>0.21029999999999999</c:v>
                </c:pt>
                <c:pt idx="6">
                  <c:v>0.12130000000000001</c:v>
                </c:pt>
                <c:pt idx="7">
                  <c:v>0.18659999999999999</c:v>
                </c:pt>
                <c:pt idx="8">
                  <c:v>0.1797</c:v>
                </c:pt>
                <c:pt idx="9">
                  <c:v>0.2225</c:v>
                </c:pt>
                <c:pt idx="10">
                  <c:v>0.25979999999999998</c:v>
                </c:pt>
                <c:pt idx="11">
                  <c:v>0.19620000000000001</c:v>
                </c:pt>
                <c:pt idx="12">
                  <c:v>0.2132</c:v>
                </c:pt>
                <c:pt idx="13">
                  <c:v>0.25729999999999997</c:v>
                </c:pt>
                <c:pt idx="14">
                  <c:v>0.28249999999999997</c:v>
                </c:pt>
                <c:pt idx="15">
                  <c:v>9.7299999999999998E-2</c:v>
                </c:pt>
                <c:pt idx="16">
                  <c:v>0.25419999999999998</c:v>
                </c:pt>
                <c:pt idx="17">
                  <c:v>0.18509999999999999</c:v>
                </c:pt>
                <c:pt idx="18">
                  <c:v>0.20499999999999999</c:v>
                </c:pt>
                <c:pt idx="19">
                  <c:v>0.12570000000000001</c:v>
                </c:pt>
                <c:pt idx="20">
                  <c:v>0.2172</c:v>
                </c:pt>
                <c:pt idx="21">
                  <c:v>0.1578</c:v>
                </c:pt>
                <c:pt idx="22">
                  <c:v>0.2213</c:v>
                </c:pt>
                <c:pt idx="23">
                  <c:v>0.23200000000000001</c:v>
                </c:pt>
                <c:pt idx="24">
                  <c:v>0.1338</c:v>
                </c:pt>
                <c:pt idx="25">
                  <c:v>0.24859999999999999</c:v>
                </c:pt>
                <c:pt idx="26">
                  <c:v>0.38040000000000002</c:v>
                </c:pt>
                <c:pt idx="27">
                  <c:v>0.16600000000000001</c:v>
                </c:pt>
                <c:pt idx="28">
                  <c:v>0.37719999999999998</c:v>
                </c:pt>
                <c:pt idx="29">
                  <c:v>0.17469999999999999</c:v>
                </c:pt>
                <c:pt idx="30">
                  <c:v>0.2127</c:v>
                </c:pt>
                <c:pt idx="31">
                  <c:v>0.21279999999999999</c:v>
                </c:pt>
              </c:numCache>
            </c:numRef>
          </c:val>
        </c:ser>
        <c:ser>
          <c:idx val="3"/>
          <c:order val="3"/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'age ac'!$A$2:$A$33</c:f>
              <c:strCache>
                <c:ptCount val="32"/>
                <c:pt idx="0">
                  <c:v>diez.md</c:v>
                </c:pt>
                <c:pt idx="1">
                  <c:v>ea.md</c:v>
                </c:pt>
                <c:pt idx="2">
                  <c:v>megogo.net</c:v>
                </c:pt>
                <c:pt idx="3">
                  <c:v>ivi.ru</c:v>
                </c:pt>
                <c:pt idx="4">
                  <c:v>ok.ru</c:v>
                </c:pt>
                <c:pt idx="5">
                  <c:v>timpul.md</c:v>
                </c:pt>
                <c:pt idx="6">
                  <c:v>sputnik.md</c:v>
                </c:pt>
                <c:pt idx="7">
                  <c:v>rise.md</c:v>
                </c:pt>
                <c:pt idx="8">
                  <c:v>md.mail.ru</c:v>
                </c:pt>
                <c:pt idx="9">
                  <c:v>999.md</c:v>
                </c:pt>
                <c:pt idx="10">
                  <c:v>rutube.ru</c:v>
                </c:pt>
                <c:pt idx="11">
                  <c:v>tv8.md</c:v>
                </c:pt>
                <c:pt idx="12">
                  <c:v>zdg.md</c:v>
                </c:pt>
                <c:pt idx="13">
                  <c:v>stiri.md</c:v>
                </c:pt>
                <c:pt idx="14">
                  <c:v>protv.md</c:v>
                </c:pt>
                <c:pt idx="15">
                  <c:v>noi.md</c:v>
                </c:pt>
                <c:pt idx="16">
                  <c:v>newsmaker.md</c:v>
                </c:pt>
                <c:pt idx="17">
                  <c:v>sporter.md</c:v>
                </c:pt>
                <c:pt idx="18">
                  <c:v>unimedia.md</c:v>
                </c:pt>
                <c:pt idx="19">
                  <c:v>gismeteo.md</c:v>
                </c:pt>
                <c:pt idx="20">
                  <c:v>mama.md</c:v>
                </c:pt>
                <c:pt idx="21">
                  <c:v>deschide.md</c:v>
                </c:pt>
                <c:pt idx="22">
                  <c:v>nokta.md</c:v>
                </c:pt>
                <c:pt idx="23">
                  <c:v>point.md</c:v>
                </c:pt>
                <c:pt idx="24">
                  <c:v>kp.md</c:v>
                </c:pt>
                <c:pt idx="25">
                  <c:v>agora.md</c:v>
                </c:pt>
                <c:pt idx="26">
                  <c:v>perfecte.md</c:v>
                </c:pt>
                <c:pt idx="27">
                  <c:v>esp.md</c:v>
                </c:pt>
                <c:pt idx="28">
                  <c:v>mold-street.com</c:v>
                </c:pt>
                <c:pt idx="29">
                  <c:v>anticoruptie.md</c:v>
                </c:pt>
                <c:pt idx="30">
                  <c:v>altfel.md</c:v>
                </c:pt>
                <c:pt idx="31">
                  <c:v>moldova.org</c:v>
                </c:pt>
              </c:strCache>
            </c:strRef>
          </c:cat>
          <c:val>
            <c:numRef>
              <c:f>'age ac'!$E$2:$E$33</c:f>
              <c:numCache>
                <c:formatCode>0%</c:formatCode>
                <c:ptCount val="32"/>
                <c:pt idx="0">
                  <c:v>8.6099999999999996E-2</c:v>
                </c:pt>
                <c:pt idx="1">
                  <c:v>0.16109999999999999</c:v>
                </c:pt>
                <c:pt idx="2">
                  <c:v>0.1993</c:v>
                </c:pt>
                <c:pt idx="3">
                  <c:v>0.13439999999999999</c:v>
                </c:pt>
                <c:pt idx="4">
                  <c:v>0.15060000000000001</c:v>
                </c:pt>
                <c:pt idx="5">
                  <c:v>0.1178</c:v>
                </c:pt>
                <c:pt idx="6">
                  <c:v>0.15570000000000001</c:v>
                </c:pt>
                <c:pt idx="7">
                  <c:v>0.1951</c:v>
                </c:pt>
                <c:pt idx="8">
                  <c:v>0.18140000000000001</c:v>
                </c:pt>
                <c:pt idx="9">
                  <c:v>0.19259999999999999</c:v>
                </c:pt>
                <c:pt idx="10">
                  <c:v>8.2799999999999999E-2</c:v>
                </c:pt>
                <c:pt idx="11">
                  <c:v>0.17630000000000001</c:v>
                </c:pt>
                <c:pt idx="12">
                  <c:v>0.1074</c:v>
                </c:pt>
                <c:pt idx="13">
                  <c:v>0.22409999999999999</c:v>
                </c:pt>
                <c:pt idx="14">
                  <c:v>9.9400000000000002E-2</c:v>
                </c:pt>
                <c:pt idx="15">
                  <c:v>0.14119999999999999</c:v>
                </c:pt>
                <c:pt idx="16">
                  <c:v>0.25979999999999998</c:v>
                </c:pt>
                <c:pt idx="17">
                  <c:v>0.25</c:v>
                </c:pt>
                <c:pt idx="18">
                  <c:v>0.13789999999999999</c:v>
                </c:pt>
                <c:pt idx="19">
                  <c:v>0.21709999999999999</c:v>
                </c:pt>
                <c:pt idx="20">
                  <c:v>0.26790000000000003</c:v>
                </c:pt>
                <c:pt idx="21">
                  <c:v>0.22720000000000001</c:v>
                </c:pt>
                <c:pt idx="22">
                  <c:v>0.1115</c:v>
                </c:pt>
                <c:pt idx="23">
                  <c:v>0.2044</c:v>
                </c:pt>
                <c:pt idx="24">
                  <c:v>0.17380000000000001</c:v>
                </c:pt>
                <c:pt idx="25">
                  <c:v>0.1825</c:v>
                </c:pt>
                <c:pt idx="26">
                  <c:v>0.1208</c:v>
                </c:pt>
                <c:pt idx="27">
                  <c:v>0.23849999999999999</c:v>
                </c:pt>
                <c:pt idx="28">
                  <c:v>0.183</c:v>
                </c:pt>
                <c:pt idx="29">
                  <c:v>7.17E-2</c:v>
                </c:pt>
                <c:pt idx="30">
                  <c:v>8.6099999999999996E-2</c:v>
                </c:pt>
                <c:pt idx="31">
                  <c:v>0.18</c:v>
                </c:pt>
              </c:numCache>
            </c:numRef>
          </c:val>
        </c:ser>
        <c:ser>
          <c:idx val="4"/>
          <c:order val="4"/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'age ac'!$A$2:$A$33</c:f>
              <c:strCache>
                <c:ptCount val="32"/>
                <c:pt idx="0">
                  <c:v>diez.md</c:v>
                </c:pt>
                <c:pt idx="1">
                  <c:v>ea.md</c:v>
                </c:pt>
                <c:pt idx="2">
                  <c:v>megogo.net</c:v>
                </c:pt>
                <c:pt idx="3">
                  <c:v>ivi.ru</c:v>
                </c:pt>
                <c:pt idx="4">
                  <c:v>ok.ru</c:v>
                </c:pt>
                <c:pt idx="5">
                  <c:v>timpul.md</c:v>
                </c:pt>
                <c:pt idx="6">
                  <c:v>sputnik.md</c:v>
                </c:pt>
                <c:pt idx="7">
                  <c:v>rise.md</c:v>
                </c:pt>
                <c:pt idx="8">
                  <c:v>md.mail.ru</c:v>
                </c:pt>
                <c:pt idx="9">
                  <c:v>999.md</c:v>
                </c:pt>
                <c:pt idx="10">
                  <c:v>rutube.ru</c:v>
                </c:pt>
                <c:pt idx="11">
                  <c:v>tv8.md</c:v>
                </c:pt>
                <c:pt idx="12">
                  <c:v>zdg.md</c:v>
                </c:pt>
                <c:pt idx="13">
                  <c:v>stiri.md</c:v>
                </c:pt>
                <c:pt idx="14">
                  <c:v>protv.md</c:v>
                </c:pt>
                <c:pt idx="15">
                  <c:v>noi.md</c:v>
                </c:pt>
                <c:pt idx="16">
                  <c:v>newsmaker.md</c:v>
                </c:pt>
                <c:pt idx="17">
                  <c:v>sporter.md</c:v>
                </c:pt>
                <c:pt idx="18">
                  <c:v>unimedia.md</c:v>
                </c:pt>
                <c:pt idx="19">
                  <c:v>gismeteo.md</c:v>
                </c:pt>
                <c:pt idx="20">
                  <c:v>mama.md</c:v>
                </c:pt>
                <c:pt idx="21">
                  <c:v>deschide.md</c:v>
                </c:pt>
                <c:pt idx="22">
                  <c:v>nokta.md</c:v>
                </c:pt>
                <c:pt idx="23">
                  <c:v>point.md</c:v>
                </c:pt>
                <c:pt idx="24">
                  <c:v>kp.md</c:v>
                </c:pt>
                <c:pt idx="25">
                  <c:v>agora.md</c:v>
                </c:pt>
                <c:pt idx="26">
                  <c:v>perfecte.md</c:v>
                </c:pt>
                <c:pt idx="27">
                  <c:v>esp.md</c:v>
                </c:pt>
                <c:pt idx="28">
                  <c:v>mold-street.com</c:v>
                </c:pt>
                <c:pt idx="29">
                  <c:v>anticoruptie.md</c:v>
                </c:pt>
                <c:pt idx="30">
                  <c:v>altfel.md</c:v>
                </c:pt>
                <c:pt idx="31">
                  <c:v>moldova.org</c:v>
                </c:pt>
              </c:strCache>
            </c:strRef>
          </c:cat>
          <c:val>
            <c:numRef>
              <c:f>'age ac'!$F$2:$F$33</c:f>
              <c:numCache>
                <c:formatCode>0%</c:formatCode>
                <c:ptCount val="32"/>
                <c:pt idx="0">
                  <c:v>0.12659999999999999</c:v>
                </c:pt>
                <c:pt idx="1">
                  <c:v>0.18509999999999999</c:v>
                </c:pt>
                <c:pt idx="2">
                  <c:v>0.1447</c:v>
                </c:pt>
                <c:pt idx="3">
                  <c:v>0.1545</c:v>
                </c:pt>
                <c:pt idx="4">
                  <c:v>0.27210000000000001</c:v>
                </c:pt>
                <c:pt idx="5">
                  <c:v>0.46810000000000002</c:v>
                </c:pt>
                <c:pt idx="6">
                  <c:v>0.54700000000000004</c:v>
                </c:pt>
                <c:pt idx="7">
                  <c:v>0.33650000000000002</c:v>
                </c:pt>
                <c:pt idx="8">
                  <c:v>0.32540000000000002</c:v>
                </c:pt>
                <c:pt idx="9">
                  <c:v>0.25719999999999998</c:v>
                </c:pt>
                <c:pt idx="10">
                  <c:v>0.1222</c:v>
                </c:pt>
                <c:pt idx="11">
                  <c:v>0.43159999999999998</c:v>
                </c:pt>
                <c:pt idx="12">
                  <c:v>0.42499999999999999</c:v>
                </c:pt>
                <c:pt idx="13">
                  <c:v>0.31269999999999998</c:v>
                </c:pt>
                <c:pt idx="14">
                  <c:v>0.3569</c:v>
                </c:pt>
                <c:pt idx="15">
                  <c:v>0.62790000000000001</c:v>
                </c:pt>
                <c:pt idx="16">
                  <c:v>0.37130000000000002</c:v>
                </c:pt>
                <c:pt idx="17">
                  <c:v>0.3488</c:v>
                </c:pt>
                <c:pt idx="18">
                  <c:v>0.4975</c:v>
                </c:pt>
                <c:pt idx="19">
                  <c:v>0.4748</c:v>
                </c:pt>
                <c:pt idx="20">
                  <c:v>0.28349999999999997</c:v>
                </c:pt>
                <c:pt idx="21">
                  <c:v>0.51139999999999997</c:v>
                </c:pt>
                <c:pt idx="22">
                  <c:v>0.54769999999999996</c:v>
                </c:pt>
                <c:pt idx="23">
                  <c:v>0.37590000000000001</c:v>
                </c:pt>
                <c:pt idx="24">
                  <c:v>0.58809999999999996</c:v>
                </c:pt>
                <c:pt idx="25">
                  <c:v>0.32779999999999998</c:v>
                </c:pt>
                <c:pt idx="26">
                  <c:v>0.2238</c:v>
                </c:pt>
                <c:pt idx="27">
                  <c:v>0.52890000000000004</c:v>
                </c:pt>
                <c:pt idx="28">
                  <c:v>0.40589999999999998</c:v>
                </c:pt>
                <c:pt idx="29">
                  <c:v>0.64439999999999997</c:v>
                </c:pt>
                <c:pt idx="30">
                  <c:v>0.6089</c:v>
                </c:pt>
                <c:pt idx="31">
                  <c:v>0.29270000000000002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5"/>
        <c:overlap val="90"/>
        <c:axId val="-582005984"/>
        <c:axId val="-582004896"/>
      </c:barChart>
      <c:catAx>
        <c:axId val="-58200598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050"/>
            </a:pPr>
            <a:endParaRPr lang="en-US"/>
          </a:p>
        </c:txPr>
        <c:crossAx val="-582004896"/>
        <c:crosses val="autoZero"/>
        <c:auto val="1"/>
        <c:lblAlgn val="ctr"/>
        <c:lblOffset val="100"/>
        <c:noMultiLvlLbl val="0"/>
      </c:catAx>
      <c:valAx>
        <c:axId val="-582004896"/>
        <c:scaling>
          <c:orientation val="minMax"/>
        </c:scaling>
        <c:delete val="1"/>
        <c:axPos val="t"/>
        <c:numFmt formatCode="0%" sourceLinked="1"/>
        <c:majorTickMark val="out"/>
        <c:minorTickMark val="none"/>
        <c:tickLblPos val="nextTo"/>
        <c:crossAx val="-58200598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rgbClr val="EABE37"/>
              </a:solidFill>
            </c:spPr>
          </c:dPt>
          <c:dPt>
            <c:idx val="1"/>
            <c:invertIfNegative val="0"/>
            <c:bubble3D val="0"/>
            <c:spPr>
              <a:solidFill>
                <a:srgbClr val="9CC09D"/>
              </a:solidFill>
            </c:spPr>
          </c:dPt>
          <c:dPt>
            <c:idx val="2"/>
            <c:invertIfNegative val="0"/>
            <c:bubble3D val="0"/>
            <c:spPr>
              <a:solidFill>
                <a:srgbClr val="9CC09D"/>
              </a:solidFill>
            </c:spPr>
          </c:dPt>
          <c:dPt>
            <c:idx val="4"/>
            <c:invertIfNegative val="0"/>
            <c:bubble3D val="0"/>
            <c:spPr>
              <a:solidFill>
                <a:srgbClr val="EABE37"/>
              </a:solidFill>
            </c:spPr>
          </c:dPt>
          <c:dLbls>
            <c:dLbl>
              <c:idx val="1"/>
              <c:layout>
                <c:manualLayout>
                  <c:x val="-8.3801785404749571E-2"/>
                  <c:y val="-4.44304506017348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600">
                    <a:solidFill>
                      <a:schemeClr val="bg1"/>
                    </a:solidFill>
                    <a:latin typeface="Netto OT Bold" pitchFamily="2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total!$K$2:$K$6</c:f>
              <c:strCache>
                <c:ptCount val="5"/>
                <c:pt idx="0">
                  <c:v>University</c:v>
                </c:pt>
                <c:pt idx="1">
                  <c:v>College</c:v>
                </c:pt>
                <c:pt idx="2">
                  <c:v>Lyceum</c:v>
                </c:pt>
                <c:pt idx="3">
                  <c:v>Specialized</c:v>
                </c:pt>
                <c:pt idx="4">
                  <c:v>Middle</c:v>
                </c:pt>
              </c:strCache>
            </c:strRef>
          </c:cat>
          <c:val>
            <c:numRef>
              <c:f>total!$L$2:$L$6</c:f>
              <c:numCache>
                <c:formatCode>0%</c:formatCode>
                <c:ptCount val="5"/>
                <c:pt idx="0">
                  <c:v>0.37</c:v>
                </c:pt>
                <c:pt idx="1">
                  <c:v>7.0000000000000007E-2</c:v>
                </c:pt>
                <c:pt idx="2">
                  <c:v>0.1888</c:v>
                </c:pt>
                <c:pt idx="3">
                  <c:v>0.24</c:v>
                </c:pt>
                <c:pt idx="4">
                  <c:v>0.13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-682240480"/>
        <c:axId val="-682248640"/>
      </c:barChart>
      <c:catAx>
        <c:axId val="-68224048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solidFill>
            <a:sysClr val="window" lastClr="FFFFFF"/>
          </a:solidFill>
        </c:spPr>
        <c:txPr>
          <a:bodyPr/>
          <a:lstStyle/>
          <a:p>
            <a:pPr>
              <a:defRPr sz="1400">
                <a:solidFill>
                  <a:schemeClr val="bg1">
                    <a:lumMod val="50000"/>
                  </a:schemeClr>
                </a:solidFill>
                <a:latin typeface="Netto OT Bold" pitchFamily="2" charset="0"/>
              </a:defRPr>
            </a:pPr>
            <a:endParaRPr lang="en-US"/>
          </a:p>
        </c:txPr>
        <c:crossAx val="-682248640"/>
        <c:crosses val="autoZero"/>
        <c:auto val="1"/>
        <c:lblAlgn val="ctr"/>
        <c:lblOffset val="100"/>
        <c:noMultiLvlLbl val="0"/>
      </c:catAx>
      <c:valAx>
        <c:axId val="-682248640"/>
        <c:scaling>
          <c:orientation val="minMax"/>
        </c:scaling>
        <c:delete val="1"/>
        <c:axPos val="t"/>
        <c:majorGridlines>
          <c:spPr>
            <a:ln>
              <a:prstDash val="sysDash"/>
            </a:ln>
          </c:spPr>
        </c:majorGridlines>
        <c:numFmt formatCode="0%" sourceLinked="1"/>
        <c:majorTickMark val="out"/>
        <c:minorTickMark val="none"/>
        <c:tickLblPos val="nextTo"/>
        <c:crossAx val="-68224048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spPr>
            <a:solidFill>
              <a:srgbClr val="9CC09D"/>
            </a:solidFill>
          </c:spPr>
          <c:invertIfNegative val="0"/>
          <c:dLbls>
            <c:dLbl>
              <c:idx val="0"/>
              <c:layout>
                <c:manualLayout>
                  <c:x val="-1.6446160170664346E-3"/>
                  <c:y val="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2"/>
              <c:layout>
                <c:manualLayout>
                  <c:x val="7.9176563737133835E-3"/>
                  <c:y val="0"/>
                </c:manualLayout>
              </c:layout>
              <c:spPr/>
              <c:txPr>
                <a:bodyPr/>
                <a:lstStyle/>
                <a:p>
                  <a:pPr>
                    <a:defRPr sz="105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3"/>
              <c:layout>
                <c:manualLayout>
                  <c:x val="7.9176563737133835E-3"/>
                  <c:y val="1.8752930145335218E-3"/>
                </c:manualLayout>
              </c:layout>
              <c:spPr/>
              <c:txPr>
                <a:bodyPr/>
                <a:lstStyle/>
                <a:p>
                  <a:pPr>
                    <a:defRPr sz="105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4"/>
              <c:layout>
                <c:manualLayout>
                  <c:x val="9.5011876484560574E-3"/>
                  <c:y val="0"/>
                </c:manualLayout>
              </c:layout>
              <c:spPr/>
              <c:txPr>
                <a:bodyPr/>
                <a:lstStyle/>
                <a:p>
                  <a:pPr>
                    <a:defRPr sz="105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5"/>
              <c:layout>
                <c:manualLayout>
                  <c:x val="1.4251781472684086E-2"/>
                  <c:y val="1.8752930145335218E-3"/>
                </c:manualLayout>
              </c:layout>
              <c:spPr/>
              <c:txPr>
                <a:bodyPr/>
                <a:lstStyle/>
                <a:p>
                  <a:pPr>
                    <a:defRPr sz="105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6"/>
              <c:layout>
                <c:manualLayout>
                  <c:x val="1.7418844022169439E-2"/>
                  <c:y val="1.4766086721734411E-7"/>
                </c:manualLayout>
              </c:layout>
              <c:spPr/>
              <c:txPr>
                <a:bodyPr/>
                <a:lstStyle/>
                <a:p>
                  <a:pPr>
                    <a:defRPr sz="105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7"/>
              <c:layout>
                <c:manualLayout>
                  <c:x val="1.7418844022169439E-2"/>
                  <c:y val="1.4766086721734411E-7"/>
                </c:manualLayout>
              </c:layout>
              <c:spPr/>
              <c:txPr>
                <a:bodyPr/>
                <a:lstStyle/>
                <a:p>
                  <a:pPr>
                    <a:defRPr sz="105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9"/>
              <c:layout>
                <c:manualLayout>
                  <c:x val="-3.9824620677557983E-3"/>
                  <c:y val="1.7497812773403325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4"/>
              <c:layout>
                <c:manualLayout>
                  <c:x val="-1.6543460334372013E-3"/>
                  <c:y val="1.5872832508700251E-16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5"/>
              <c:layout>
                <c:manualLayout>
                  <c:x val="-1.5428157207874502E-3"/>
                  <c:y val="1.5872832508700251E-16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6"/>
              <c:layout>
                <c:manualLayout>
                  <c:x val="4.3760748627459564E-4"/>
                  <c:y val="1.7043324129938303E-7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7"/>
              <c:layout>
                <c:manualLayout>
                  <c:x val="1.7702548534537909E-3"/>
                  <c:y val="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8"/>
              <c:layout>
                <c:manualLayout>
                  <c:x val="1.2336824574831966E-2"/>
                  <c:y val="2.7555610666776888E-7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9"/>
              <c:layout>
                <c:manualLayout>
                  <c:x val="1.3679303107135169E-2"/>
                  <c:y val="-3.0842995019323373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'edu ac'!$A$2:$A$33</c:f>
              <c:strCache>
                <c:ptCount val="32"/>
                <c:pt idx="0">
                  <c:v>mold-street.com</c:v>
                </c:pt>
                <c:pt idx="1">
                  <c:v>anticoruptie.md</c:v>
                </c:pt>
                <c:pt idx="2">
                  <c:v>deschide.md</c:v>
                </c:pt>
                <c:pt idx="3">
                  <c:v>rise.md</c:v>
                </c:pt>
                <c:pt idx="4">
                  <c:v>unimedia.md</c:v>
                </c:pt>
                <c:pt idx="5">
                  <c:v>zdg.md</c:v>
                </c:pt>
                <c:pt idx="6">
                  <c:v>altfel.md</c:v>
                </c:pt>
                <c:pt idx="7">
                  <c:v>agora.md</c:v>
                </c:pt>
                <c:pt idx="8">
                  <c:v>newsmaker.md</c:v>
                </c:pt>
                <c:pt idx="9">
                  <c:v>tv8.md</c:v>
                </c:pt>
                <c:pt idx="10">
                  <c:v>protv.md</c:v>
                </c:pt>
                <c:pt idx="11">
                  <c:v>kp.md</c:v>
                </c:pt>
                <c:pt idx="12">
                  <c:v>stiri.md</c:v>
                </c:pt>
                <c:pt idx="13">
                  <c:v>nokta.md</c:v>
                </c:pt>
                <c:pt idx="14">
                  <c:v>timpul.md</c:v>
                </c:pt>
                <c:pt idx="15">
                  <c:v>point.md</c:v>
                </c:pt>
                <c:pt idx="16">
                  <c:v>mama.md</c:v>
                </c:pt>
                <c:pt idx="17">
                  <c:v>noi.md</c:v>
                </c:pt>
                <c:pt idx="18">
                  <c:v>perfecte.md</c:v>
                </c:pt>
                <c:pt idx="19">
                  <c:v>sporter.md</c:v>
                </c:pt>
                <c:pt idx="20">
                  <c:v>moldova.org</c:v>
                </c:pt>
                <c:pt idx="21">
                  <c:v>sputnik.md</c:v>
                </c:pt>
                <c:pt idx="22">
                  <c:v>esp.md</c:v>
                </c:pt>
                <c:pt idx="23">
                  <c:v>gismeteo.md</c:v>
                </c:pt>
                <c:pt idx="24">
                  <c:v>ea.md</c:v>
                </c:pt>
                <c:pt idx="25">
                  <c:v>999.md</c:v>
                </c:pt>
                <c:pt idx="26">
                  <c:v>md.mail.ru</c:v>
                </c:pt>
                <c:pt idx="27">
                  <c:v>rutube.ru</c:v>
                </c:pt>
                <c:pt idx="28">
                  <c:v>diez.md</c:v>
                </c:pt>
                <c:pt idx="29">
                  <c:v>megogo.net</c:v>
                </c:pt>
                <c:pt idx="30">
                  <c:v>ivi.ru</c:v>
                </c:pt>
                <c:pt idx="31">
                  <c:v>ok.ru</c:v>
                </c:pt>
              </c:strCache>
            </c:strRef>
          </c:cat>
          <c:val>
            <c:numRef>
              <c:f>'edu ac'!$B$2:$B$33</c:f>
              <c:numCache>
                <c:formatCode>0%</c:formatCode>
                <c:ptCount val="32"/>
                <c:pt idx="2">
                  <c:v>6.6799999999999998E-2</c:v>
                </c:pt>
                <c:pt idx="3">
                  <c:v>9.11E-2</c:v>
                </c:pt>
                <c:pt idx="4">
                  <c:v>4.02E-2</c:v>
                </c:pt>
                <c:pt idx="6">
                  <c:v>0.13830000000000001</c:v>
                </c:pt>
                <c:pt idx="7">
                  <c:v>3.1199999999999999E-2</c:v>
                </c:pt>
                <c:pt idx="8">
                  <c:v>4.7800000000000002E-2</c:v>
                </c:pt>
                <c:pt idx="9">
                  <c:v>6.3E-2</c:v>
                </c:pt>
                <c:pt idx="10">
                  <c:v>8.0399999999999999E-2</c:v>
                </c:pt>
                <c:pt idx="11">
                  <c:v>7.51E-2</c:v>
                </c:pt>
                <c:pt idx="12">
                  <c:v>7.9100000000000004E-2</c:v>
                </c:pt>
                <c:pt idx="13">
                  <c:v>9.4799999999999995E-2</c:v>
                </c:pt>
                <c:pt idx="14">
                  <c:v>7.7399999999999997E-2</c:v>
                </c:pt>
                <c:pt idx="15">
                  <c:v>9.64E-2</c:v>
                </c:pt>
                <c:pt idx="16">
                  <c:v>7.2099999999999997E-2</c:v>
                </c:pt>
                <c:pt idx="17">
                  <c:v>9.69E-2</c:v>
                </c:pt>
                <c:pt idx="18">
                  <c:v>9.4100000000000003E-2</c:v>
                </c:pt>
                <c:pt idx="19">
                  <c:v>2.9600000000000001E-2</c:v>
                </c:pt>
                <c:pt idx="21">
                  <c:v>7.4499999999999997E-2</c:v>
                </c:pt>
                <c:pt idx="22">
                  <c:v>4.07E-2</c:v>
                </c:pt>
                <c:pt idx="23">
                  <c:v>0.1087</c:v>
                </c:pt>
                <c:pt idx="24">
                  <c:v>8.2799999999999999E-2</c:v>
                </c:pt>
                <c:pt idx="25">
                  <c:v>0.12139999999999999</c:v>
                </c:pt>
                <c:pt idx="26">
                  <c:v>0.14419999999999999</c:v>
                </c:pt>
                <c:pt idx="27">
                  <c:v>0.12280000000000001</c:v>
                </c:pt>
                <c:pt idx="28">
                  <c:v>8.43E-2</c:v>
                </c:pt>
                <c:pt idx="29">
                  <c:v>0.1125</c:v>
                </c:pt>
                <c:pt idx="30">
                  <c:v>0.16039999999999999</c:v>
                </c:pt>
                <c:pt idx="31">
                  <c:v>0.18820000000000001</c:v>
                </c:pt>
              </c:numCache>
            </c:numRef>
          </c:val>
        </c:ser>
        <c:ser>
          <c:idx val="1"/>
          <c:order val="1"/>
          <c:spPr>
            <a:solidFill>
              <a:srgbClr val="EABE37"/>
            </a:solidFill>
          </c:spPr>
          <c:invertIfNegative val="0"/>
          <c:dLbls>
            <c:dLbl>
              <c:idx val="28"/>
              <c:layout>
                <c:manualLayout>
                  <c:x val="-5.5056320313185192E-2"/>
                  <c:y val="-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9"/>
              <c:layout>
                <c:manualLayout>
                  <c:x val="2.3853660870189204E-2"/>
                  <c:y val="-1.7497812773403325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'edu ac'!$A$2:$A$33</c:f>
              <c:strCache>
                <c:ptCount val="32"/>
                <c:pt idx="0">
                  <c:v>mold-street.com</c:v>
                </c:pt>
                <c:pt idx="1">
                  <c:v>anticoruptie.md</c:v>
                </c:pt>
                <c:pt idx="2">
                  <c:v>deschide.md</c:v>
                </c:pt>
                <c:pt idx="3">
                  <c:v>rise.md</c:v>
                </c:pt>
                <c:pt idx="4">
                  <c:v>unimedia.md</c:v>
                </c:pt>
                <c:pt idx="5">
                  <c:v>zdg.md</c:v>
                </c:pt>
                <c:pt idx="6">
                  <c:v>altfel.md</c:v>
                </c:pt>
                <c:pt idx="7">
                  <c:v>agora.md</c:v>
                </c:pt>
                <c:pt idx="8">
                  <c:v>newsmaker.md</c:v>
                </c:pt>
                <c:pt idx="9">
                  <c:v>tv8.md</c:v>
                </c:pt>
                <c:pt idx="10">
                  <c:v>protv.md</c:v>
                </c:pt>
                <c:pt idx="11">
                  <c:v>kp.md</c:v>
                </c:pt>
                <c:pt idx="12">
                  <c:v>stiri.md</c:v>
                </c:pt>
                <c:pt idx="13">
                  <c:v>nokta.md</c:v>
                </c:pt>
                <c:pt idx="14">
                  <c:v>timpul.md</c:v>
                </c:pt>
                <c:pt idx="15">
                  <c:v>point.md</c:v>
                </c:pt>
                <c:pt idx="16">
                  <c:v>mama.md</c:v>
                </c:pt>
                <c:pt idx="17">
                  <c:v>noi.md</c:v>
                </c:pt>
                <c:pt idx="18">
                  <c:v>perfecte.md</c:v>
                </c:pt>
                <c:pt idx="19">
                  <c:v>sporter.md</c:v>
                </c:pt>
                <c:pt idx="20">
                  <c:v>moldova.org</c:v>
                </c:pt>
                <c:pt idx="21">
                  <c:v>sputnik.md</c:v>
                </c:pt>
                <c:pt idx="22">
                  <c:v>esp.md</c:v>
                </c:pt>
                <c:pt idx="23">
                  <c:v>gismeteo.md</c:v>
                </c:pt>
                <c:pt idx="24">
                  <c:v>ea.md</c:v>
                </c:pt>
                <c:pt idx="25">
                  <c:v>999.md</c:v>
                </c:pt>
                <c:pt idx="26">
                  <c:v>md.mail.ru</c:v>
                </c:pt>
                <c:pt idx="27">
                  <c:v>rutube.ru</c:v>
                </c:pt>
                <c:pt idx="28">
                  <c:v>diez.md</c:v>
                </c:pt>
                <c:pt idx="29">
                  <c:v>megogo.net</c:v>
                </c:pt>
                <c:pt idx="30">
                  <c:v>ivi.ru</c:v>
                </c:pt>
                <c:pt idx="31">
                  <c:v>ok.ru</c:v>
                </c:pt>
              </c:strCache>
            </c:strRef>
          </c:cat>
          <c:val>
            <c:numRef>
              <c:f>'edu ac'!$C$2:$C$33</c:f>
              <c:numCache>
                <c:formatCode>0%</c:formatCode>
                <c:ptCount val="32"/>
                <c:pt idx="1">
                  <c:v>7.8200000000000006E-2</c:v>
                </c:pt>
                <c:pt idx="2">
                  <c:v>3.5900000000000001E-2</c:v>
                </c:pt>
                <c:pt idx="3">
                  <c:v>0.1032</c:v>
                </c:pt>
                <c:pt idx="4">
                  <c:v>1.8200000000000001E-2</c:v>
                </c:pt>
                <c:pt idx="5">
                  <c:v>2.75E-2</c:v>
                </c:pt>
                <c:pt idx="6">
                  <c:v>0.12039999999999999</c:v>
                </c:pt>
                <c:pt idx="7">
                  <c:v>8.7999999999999995E-2</c:v>
                </c:pt>
                <c:pt idx="8">
                  <c:v>9.4700000000000006E-2</c:v>
                </c:pt>
                <c:pt idx="9">
                  <c:v>0.1003</c:v>
                </c:pt>
                <c:pt idx="10">
                  <c:v>0.1447</c:v>
                </c:pt>
                <c:pt idx="11">
                  <c:v>0.15740000000000001</c:v>
                </c:pt>
                <c:pt idx="12">
                  <c:v>0.15340000000000001</c:v>
                </c:pt>
                <c:pt idx="13">
                  <c:v>0.1017</c:v>
                </c:pt>
                <c:pt idx="14">
                  <c:v>0.11890000000000001</c:v>
                </c:pt>
                <c:pt idx="15">
                  <c:v>0.17760000000000001</c:v>
                </c:pt>
                <c:pt idx="16">
                  <c:v>0.1002</c:v>
                </c:pt>
                <c:pt idx="17">
                  <c:v>0.20219999999999999</c:v>
                </c:pt>
                <c:pt idx="18">
                  <c:v>0.20300000000000001</c:v>
                </c:pt>
                <c:pt idx="19">
                  <c:v>0.18279999999999999</c:v>
                </c:pt>
                <c:pt idx="20">
                  <c:v>0.2432</c:v>
                </c:pt>
                <c:pt idx="21">
                  <c:v>0.22509999999999999</c:v>
                </c:pt>
                <c:pt idx="22">
                  <c:v>0.2641</c:v>
                </c:pt>
                <c:pt idx="23">
                  <c:v>0.19889999999999999</c:v>
                </c:pt>
                <c:pt idx="24">
                  <c:v>9.11E-2</c:v>
                </c:pt>
                <c:pt idx="25">
                  <c:v>0.20519999999999999</c:v>
                </c:pt>
                <c:pt idx="26">
                  <c:v>0.2465</c:v>
                </c:pt>
                <c:pt idx="27">
                  <c:v>7.7200000000000005E-2</c:v>
                </c:pt>
                <c:pt idx="28">
                  <c:v>8.8700000000000001E-2</c:v>
                </c:pt>
                <c:pt idx="29">
                  <c:v>0.25019999999999998</c:v>
                </c:pt>
                <c:pt idx="30">
                  <c:v>0.27360000000000001</c:v>
                </c:pt>
                <c:pt idx="31">
                  <c:v>0.3327</c:v>
                </c:pt>
              </c:numCache>
            </c:numRef>
          </c:val>
        </c:ser>
        <c:ser>
          <c:idx val="2"/>
          <c:order val="2"/>
          <c:invertIfNegative val="0"/>
          <c:dLbls>
            <c:dLbl>
              <c:idx val="29"/>
              <c:layout>
                <c:manualLayout>
                  <c:x val="-4.88168349000569E-3"/>
                  <c:y val="1.2831581135642197E-16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'edu ac'!$A$2:$A$33</c:f>
              <c:strCache>
                <c:ptCount val="32"/>
                <c:pt idx="0">
                  <c:v>mold-street.com</c:v>
                </c:pt>
                <c:pt idx="1">
                  <c:v>anticoruptie.md</c:v>
                </c:pt>
                <c:pt idx="2">
                  <c:v>deschide.md</c:v>
                </c:pt>
                <c:pt idx="3">
                  <c:v>rise.md</c:v>
                </c:pt>
                <c:pt idx="4">
                  <c:v>unimedia.md</c:v>
                </c:pt>
                <c:pt idx="5">
                  <c:v>zdg.md</c:v>
                </c:pt>
                <c:pt idx="6">
                  <c:v>altfel.md</c:v>
                </c:pt>
                <c:pt idx="7">
                  <c:v>agora.md</c:v>
                </c:pt>
                <c:pt idx="8">
                  <c:v>newsmaker.md</c:v>
                </c:pt>
                <c:pt idx="9">
                  <c:v>tv8.md</c:v>
                </c:pt>
                <c:pt idx="10">
                  <c:v>protv.md</c:v>
                </c:pt>
                <c:pt idx="11">
                  <c:v>kp.md</c:v>
                </c:pt>
                <c:pt idx="12">
                  <c:v>stiri.md</c:v>
                </c:pt>
                <c:pt idx="13">
                  <c:v>nokta.md</c:v>
                </c:pt>
                <c:pt idx="14">
                  <c:v>timpul.md</c:v>
                </c:pt>
                <c:pt idx="15">
                  <c:v>point.md</c:v>
                </c:pt>
                <c:pt idx="16">
                  <c:v>mama.md</c:v>
                </c:pt>
                <c:pt idx="17">
                  <c:v>noi.md</c:v>
                </c:pt>
                <c:pt idx="18">
                  <c:v>perfecte.md</c:v>
                </c:pt>
                <c:pt idx="19">
                  <c:v>sporter.md</c:v>
                </c:pt>
                <c:pt idx="20">
                  <c:v>moldova.org</c:v>
                </c:pt>
                <c:pt idx="21">
                  <c:v>sputnik.md</c:v>
                </c:pt>
                <c:pt idx="22">
                  <c:v>esp.md</c:v>
                </c:pt>
                <c:pt idx="23">
                  <c:v>gismeteo.md</c:v>
                </c:pt>
                <c:pt idx="24">
                  <c:v>ea.md</c:v>
                </c:pt>
                <c:pt idx="25">
                  <c:v>999.md</c:v>
                </c:pt>
                <c:pt idx="26">
                  <c:v>md.mail.ru</c:v>
                </c:pt>
                <c:pt idx="27">
                  <c:v>rutube.ru</c:v>
                </c:pt>
                <c:pt idx="28">
                  <c:v>diez.md</c:v>
                </c:pt>
                <c:pt idx="29">
                  <c:v>megogo.net</c:v>
                </c:pt>
                <c:pt idx="30">
                  <c:v>ivi.ru</c:v>
                </c:pt>
                <c:pt idx="31">
                  <c:v>ok.ru</c:v>
                </c:pt>
              </c:strCache>
            </c:strRef>
          </c:cat>
          <c:val>
            <c:numRef>
              <c:f>'edu ac'!$D$2:$D$33</c:f>
              <c:numCache>
                <c:formatCode>0%</c:formatCode>
                <c:ptCount val="32"/>
                <c:pt idx="2">
                  <c:v>5.8000000000000003E-2</c:v>
                </c:pt>
                <c:pt idx="4">
                  <c:v>0.1051</c:v>
                </c:pt>
                <c:pt idx="5">
                  <c:v>0.1168</c:v>
                </c:pt>
                <c:pt idx="7">
                  <c:v>0.12379999999999999</c:v>
                </c:pt>
                <c:pt idx="8">
                  <c:v>8.9300000000000004E-2</c:v>
                </c:pt>
                <c:pt idx="9">
                  <c:v>0.11269999999999999</c:v>
                </c:pt>
                <c:pt idx="10">
                  <c:v>0.13139999999999999</c:v>
                </c:pt>
                <c:pt idx="11">
                  <c:v>3.7499999999999999E-2</c:v>
                </c:pt>
                <c:pt idx="12">
                  <c:v>9.7500000000000003E-2</c:v>
                </c:pt>
                <c:pt idx="14">
                  <c:v>0.2331</c:v>
                </c:pt>
                <c:pt idx="15">
                  <c:v>0.1048</c:v>
                </c:pt>
                <c:pt idx="16">
                  <c:v>0.16769999999999999</c:v>
                </c:pt>
                <c:pt idx="17">
                  <c:v>9.0200000000000002E-2</c:v>
                </c:pt>
                <c:pt idx="18">
                  <c:v>0.13159999999999999</c:v>
                </c:pt>
                <c:pt idx="19">
                  <c:v>0.10290000000000001</c:v>
                </c:pt>
                <c:pt idx="20">
                  <c:v>9.7699999999999995E-2</c:v>
                </c:pt>
                <c:pt idx="21">
                  <c:v>0.16539999999999999</c:v>
                </c:pt>
                <c:pt idx="23">
                  <c:v>0.16020000000000001</c:v>
                </c:pt>
                <c:pt idx="24">
                  <c:v>0.33629999999999999</c:v>
                </c:pt>
                <c:pt idx="25">
                  <c:v>0.19470000000000001</c:v>
                </c:pt>
                <c:pt idx="26">
                  <c:v>0.1462</c:v>
                </c:pt>
                <c:pt idx="27">
                  <c:v>0.37680000000000002</c:v>
                </c:pt>
                <c:pt idx="28">
                  <c:v>0.4965</c:v>
                </c:pt>
                <c:pt idx="29">
                  <c:v>0.30890000000000001</c:v>
                </c:pt>
                <c:pt idx="30">
                  <c:v>0.29160000000000003</c:v>
                </c:pt>
                <c:pt idx="31">
                  <c:v>0.21310000000000001</c:v>
                </c:pt>
              </c:numCache>
            </c:numRef>
          </c:val>
        </c:ser>
        <c:ser>
          <c:idx val="3"/>
          <c:order val="3"/>
          <c:invertIfNegative val="0"/>
          <c:dLbls>
            <c:dLbl>
              <c:idx val="0"/>
              <c:layout>
                <c:manualLayout>
                  <c:x val="-1.2668250197941405E-2"/>
                  <c:y val="0"/>
                </c:manualLayout>
              </c:layout>
              <c:spPr/>
              <c:txPr>
                <a:bodyPr/>
                <a:lstStyle/>
                <a:p>
                  <a:pPr>
                    <a:defRPr sz="105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2"/>
              <c:layout>
                <c:manualLayout>
                  <c:x val="-1.583531274742676E-2"/>
                  <c:y val="1.8752930145335218E-3"/>
                </c:manualLayout>
              </c:layout>
              <c:spPr/>
              <c:txPr>
                <a:bodyPr/>
                <a:lstStyle/>
                <a:p>
                  <a:pPr>
                    <a:defRPr sz="105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1"/>
              <c:layout>
                <c:manualLayout>
                  <c:x val="1.2668706795512713E-2"/>
                  <c:y val="1.7497812773403325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'edu ac'!$A$2:$A$33</c:f>
              <c:strCache>
                <c:ptCount val="32"/>
                <c:pt idx="0">
                  <c:v>mold-street.com</c:v>
                </c:pt>
                <c:pt idx="1">
                  <c:v>anticoruptie.md</c:v>
                </c:pt>
                <c:pt idx="2">
                  <c:v>deschide.md</c:v>
                </c:pt>
                <c:pt idx="3">
                  <c:v>rise.md</c:v>
                </c:pt>
                <c:pt idx="4">
                  <c:v>unimedia.md</c:v>
                </c:pt>
                <c:pt idx="5">
                  <c:v>zdg.md</c:v>
                </c:pt>
                <c:pt idx="6">
                  <c:v>altfel.md</c:v>
                </c:pt>
                <c:pt idx="7">
                  <c:v>agora.md</c:v>
                </c:pt>
                <c:pt idx="8">
                  <c:v>newsmaker.md</c:v>
                </c:pt>
                <c:pt idx="9">
                  <c:v>tv8.md</c:v>
                </c:pt>
                <c:pt idx="10">
                  <c:v>protv.md</c:v>
                </c:pt>
                <c:pt idx="11">
                  <c:v>kp.md</c:v>
                </c:pt>
                <c:pt idx="12">
                  <c:v>stiri.md</c:v>
                </c:pt>
                <c:pt idx="13">
                  <c:v>nokta.md</c:v>
                </c:pt>
                <c:pt idx="14">
                  <c:v>timpul.md</c:v>
                </c:pt>
                <c:pt idx="15">
                  <c:v>point.md</c:v>
                </c:pt>
                <c:pt idx="16">
                  <c:v>mama.md</c:v>
                </c:pt>
                <c:pt idx="17">
                  <c:v>noi.md</c:v>
                </c:pt>
                <c:pt idx="18">
                  <c:v>perfecte.md</c:v>
                </c:pt>
                <c:pt idx="19">
                  <c:v>sporter.md</c:v>
                </c:pt>
                <c:pt idx="20">
                  <c:v>moldova.org</c:v>
                </c:pt>
                <c:pt idx="21">
                  <c:v>sputnik.md</c:v>
                </c:pt>
                <c:pt idx="22">
                  <c:v>esp.md</c:v>
                </c:pt>
                <c:pt idx="23">
                  <c:v>gismeteo.md</c:v>
                </c:pt>
                <c:pt idx="24">
                  <c:v>ea.md</c:v>
                </c:pt>
                <c:pt idx="25">
                  <c:v>999.md</c:v>
                </c:pt>
                <c:pt idx="26">
                  <c:v>md.mail.ru</c:v>
                </c:pt>
                <c:pt idx="27">
                  <c:v>rutube.ru</c:v>
                </c:pt>
                <c:pt idx="28">
                  <c:v>diez.md</c:v>
                </c:pt>
                <c:pt idx="29">
                  <c:v>megogo.net</c:v>
                </c:pt>
                <c:pt idx="30">
                  <c:v>ivi.ru</c:v>
                </c:pt>
                <c:pt idx="31">
                  <c:v>ok.ru</c:v>
                </c:pt>
              </c:strCache>
            </c:strRef>
          </c:cat>
          <c:val>
            <c:numRef>
              <c:f>'edu ac'!$E$2:$E$33</c:f>
              <c:numCache>
                <c:formatCode>0%</c:formatCode>
                <c:ptCount val="32"/>
                <c:pt idx="0">
                  <c:v>7.6499999999999999E-2</c:v>
                </c:pt>
                <c:pt idx="1">
                  <c:v>6.6799999999999998E-2</c:v>
                </c:pt>
                <c:pt idx="2">
                  <c:v>3.1E-2</c:v>
                </c:pt>
                <c:pt idx="4">
                  <c:v>3.61E-2</c:v>
                </c:pt>
                <c:pt idx="5">
                  <c:v>7.6399999999999996E-2</c:v>
                </c:pt>
                <c:pt idx="7">
                  <c:v>2.4500000000000001E-2</c:v>
                </c:pt>
                <c:pt idx="8">
                  <c:v>4.7100000000000003E-2</c:v>
                </c:pt>
                <c:pt idx="9">
                  <c:v>5.0900000000000001E-2</c:v>
                </c:pt>
                <c:pt idx="10">
                  <c:v>2.3900000000000001E-2</c:v>
                </c:pt>
                <c:pt idx="11">
                  <c:v>0.1183</c:v>
                </c:pt>
                <c:pt idx="12">
                  <c:v>8.8800000000000004E-2</c:v>
                </c:pt>
                <c:pt idx="13">
                  <c:v>0.23419999999999999</c:v>
                </c:pt>
                <c:pt idx="14">
                  <c:v>1.5299999999999999E-2</c:v>
                </c:pt>
                <c:pt idx="15">
                  <c:v>7.2099999999999997E-2</c:v>
                </c:pt>
                <c:pt idx="16">
                  <c:v>0.12039999999999999</c:v>
                </c:pt>
                <c:pt idx="17">
                  <c:v>7.6899999999999996E-2</c:v>
                </c:pt>
                <c:pt idx="18">
                  <c:v>4.5199999999999997E-2</c:v>
                </c:pt>
                <c:pt idx="19">
                  <c:v>0.1729</c:v>
                </c:pt>
                <c:pt idx="20">
                  <c:v>0.1366</c:v>
                </c:pt>
                <c:pt idx="21">
                  <c:v>8.14E-2</c:v>
                </c:pt>
                <c:pt idx="22">
                  <c:v>0.2475</c:v>
                </c:pt>
                <c:pt idx="23">
                  <c:v>9.8699999999999996E-2</c:v>
                </c:pt>
                <c:pt idx="24">
                  <c:v>6.0699999999999997E-2</c:v>
                </c:pt>
                <c:pt idx="25">
                  <c:v>6.2E-2</c:v>
                </c:pt>
                <c:pt idx="26">
                  <c:v>7.5899999999999995E-2</c:v>
                </c:pt>
                <c:pt idx="27">
                  <c:v>5.9799999999999999E-2</c:v>
                </c:pt>
                <c:pt idx="28">
                  <c:v>4.4200000000000003E-2</c:v>
                </c:pt>
                <c:pt idx="29">
                  <c:v>9.9099999999999994E-2</c:v>
                </c:pt>
                <c:pt idx="30">
                  <c:v>7.17E-2</c:v>
                </c:pt>
                <c:pt idx="31">
                  <c:v>8.7499999999999994E-2</c:v>
                </c:pt>
              </c:numCache>
            </c:numRef>
          </c:val>
        </c:ser>
        <c:ser>
          <c:idx val="4"/>
          <c:order val="4"/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'edu ac'!$A$2:$A$33</c:f>
              <c:strCache>
                <c:ptCount val="32"/>
                <c:pt idx="0">
                  <c:v>mold-street.com</c:v>
                </c:pt>
                <c:pt idx="1">
                  <c:v>anticoruptie.md</c:v>
                </c:pt>
                <c:pt idx="2">
                  <c:v>deschide.md</c:v>
                </c:pt>
                <c:pt idx="3">
                  <c:v>rise.md</c:v>
                </c:pt>
                <c:pt idx="4">
                  <c:v>unimedia.md</c:v>
                </c:pt>
                <c:pt idx="5">
                  <c:v>zdg.md</c:v>
                </c:pt>
                <c:pt idx="6">
                  <c:v>altfel.md</c:v>
                </c:pt>
                <c:pt idx="7">
                  <c:v>agora.md</c:v>
                </c:pt>
                <c:pt idx="8">
                  <c:v>newsmaker.md</c:v>
                </c:pt>
                <c:pt idx="9">
                  <c:v>tv8.md</c:v>
                </c:pt>
                <c:pt idx="10">
                  <c:v>protv.md</c:v>
                </c:pt>
                <c:pt idx="11">
                  <c:v>kp.md</c:v>
                </c:pt>
                <c:pt idx="12">
                  <c:v>stiri.md</c:v>
                </c:pt>
                <c:pt idx="13">
                  <c:v>nokta.md</c:v>
                </c:pt>
                <c:pt idx="14">
                  <c:v>timpul.md</c:v>
                </c:pt>
                <c:pt idx="15">
                  <c:v>point.md</c:v>
                </c:pt>
                <c:pt idx="16">
                  <c:v>mama.md</c:v>
                </c:pt>
                <c:pt idx="17">
                  <c:v>noi.md</c:v>
                </c:pt>
                <c:pt idx="18">
                  <c:v>perfecte.md</c:v>
                </c:pt>
                <c:pt idx="19">
                  <c:v>sporter.md</c:v>
                </c:pt>
                <c:pt idx="20">
                  <c:v>moldova.org</c:v>
                </c:pt>
                <c:pt idx="21">
                  <c:v>sputnik.md</c:v>
                </c:pt>
                <c:pt idx="22">
                  <c:v>esp.md</c:v>
                </c:pt>
                <c:pt idx="23">
                  <c:v>gismeteo.md</c:v>
                </c:pt>
                <c:pt idx="24">
                  <c:v>ea.md</c:v>
                </c:pt>
                <c:pt idx="25">
                  <c:v>999.md</c:v>
                </c:pt>
                <c:pt idx="26">
                  <c:v>md.mail.ru</c:v>
                </c:pt>
                <c:pt idx="27">
                  <c:v>rutube.ru</c:v>
                </c:pt>
                <c:pt idx="28">
                  <c:v>diez.md</c:v>
                </c:pt>
                <c:pt idx="29">
                  <c:v>megogo.net</c:v>
                </c:pt>
                <c:pt idx="30">
                  <c:v>ivi.ru</c:v>
                </c:pt>
                <c:pt idx="31">
                  <c:v>ok.ru</c:v>
                </c:pt>
              </c:strCache>
            </c:strRef>
          </c:cat>
          <c:val>
            <c:numRef>
              <c:f>'edu ac'!$F$2:$F$33</c:f>
              <c:numCache>
                <c:formatCode>0%</c:formatCode>
                <c:ptCount val="32"/>
                <c:pt idx="0">
                  <c:v>0.92349999999999999</c:v>
                </c:pt>
                <c:pt idx="1">
                  <c:v>0.84689999999999999</c:v>
                </c:pt>
                <c:pt idx="2">
                  <c:v>0.80830000000000002</c:v>
                </c:pt>
                <c:pt idx="3">
                  <c:v>0.80279999999999996</c:v>
                </c:pt>
                <c:pt idx="4">
                  <c:v>0.80030000000000001</c:v>
                </c:pt>
                <c:pt idx="5">
                  <c:v>0.76900000000000002</c:v>
                </c:pt>
                <c:pt idx="6">
                  <c:v>0.73329999999999995</c:v>
                </c:pt>
                <c:pt idx="7">
                  <c:v>0.73250000000000004</c:v>
                </c:pt>
                <c:pt idx="8">
                  <c:v>0.72099999999999997</c:v>
                </c:pt>
                <c:pt idx="9">
                  <c:v>0.67310000000000003</c:v>
                </c:pt>
                <c:pt idx="10">
                  <c:v>0.61960000000000004</c:v>
                </c:pt>
                <c:pt idx="11">
                  <c:v>0.61160000000000003</c:v>
                </c:pt>
                <c:pt idx="12">
                  <c:v>0.58109999999999995</c:v>
                </c:pt>
                <c:pt idx="13">
                  <c:v>0.56659999999999999</c:v>
                </c:pt>
                <c:pt idx="14">
                  <c:v>0.55520000000000003</c:v>
                </c:pt>
                <c:pt idx="15">
                  <c:v>0.54910000000000003</c:v>
                </c:pt>
                <c:pt idx="16">
                  <c:v>0.53959999999999997</c:v>
                </c:pt>
                <c:pt idx="17">
                  <c:v>0.53380000000000005</c:v>
                </c:pt>
                <c:pt idx="18">
                  <c:v>0.52610000000000001</c:v>
                </c:pt>
                <c:pt idx="19">
                  <c:v>0.51180000000000003</c:v>
                </c:pt>
                <c:pt idx="20">
                  <c:v>0.51029999999999998</c:v>
                </c:pt>
                <c:pt idx="21">
                  <c:v>0.45350000000000001</c:v>
                </c:pt>
                <c:pt idx="22">
                  <c:v>0.43619999999999998</c:v>
                </c:pt>
                <c:pt idx="23">
                  <c:v>0.43340000000000001</c:v>
                </c:pt>
                <c:pt idx="24">
                  <c:v>0.42909999999999998</c:v>
                </c:pt>
                <c:pt idx="25">
                  <c:v>0.4168</c:v>
                </c:pt>
                <c:pt idx="26">
                  <c:v>0.38719999999999999</c:v>
                </c:pt>
                <c:pt idx="27">
                  <c:v>0.3634</c:v>
                </c:pt>
                <c:pt idx="28">
                  <c:v>0.2863</c:v>
                </c:pt>
                <c:pt idx="29">
                  <c:v>0.2293</c:v>
                </c:pt>
                <c:pt idx="30">
                  <c:v>0.20269999999999999</c:v>
                </c:pt>
                <c:pt idx="31">
                  <c:v>0.17849999999999999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5"/>
        <c:overlap val="90"/>
        <c:axId val="-649350064"/>
        <c:axId val="-649351152"/>
      </c:barChart>
      <c:catAx>
        <c:axId val="-64935006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050"/>
            </a:pPr>
            <a:endParaRPr lang="en-US"/>
          </a:p>
        </c:txPr>
        <c:crossAx val="-649351152"/>
        <c:crosses val="autoZero"/>
        <c:auto val="1"/>
        <c:lblAlgn val="ctr"/>
        <c:lblOffset val="100"/>
        <c:noMultiLvlLbl val="0"/>
      </c:catAx>
      <c:valAx>
        <c:axId val="-649351152"/>
        <c:scaling>
          <c:orientation val="minMax"/>
        </c:scaling>
        <c:delete val="1"/>
        <c:axPos val="t"/>
        <c:numFmt formatCode="0%" sourceLinked="1"/>
        <c:majorTickMark val="out"/>
        <c:minorTickMark val="none"/>
        <c:tickLblPos val="nextTo"/>
        <c:crossAx val="-64935006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rgbClr val="EABE37"/>
              </a:solidFill>
            </c:spPr>
          </c:dPt>
          <c:dPt>
            <c:idx val="1"/>
            <c:invertIfNegative val="0"/>
            <c:bubble3D val="0"/>
            <c:spPr>
              <a:solidFill>
                <a:srgbClr val="9CC09D"/>
              </a:solidFill>
            </c:spPr>
          </c:dPt>
          <c:dPt>
            <c:idx val="2"/>
            <c:invertIfNegative val="0"/>
            <c:bubble3D val="0"/>
            <c:spPr>
              <a:solidFill>
                <a:srgbClr val="9CC09D"/>
              </a:solidFill>
            </c:spPr>
          </c:dPt>
          <c:dPt>
            <c:idx val="4"/>
            <c:invertIfNegative val="0"/>
            <c:bubble3D val="0"/>
            <c:spPr>
              <a:solidFill>
                <a:srgbClr val="EABE37"/>
              </a:solidFill>
            </c:spPr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>
                    <a:solidFill>
                      <a:srgbClr val="DC5356"/>
                    </a:solidFill>
                    <a:latin typeface="Netto OT Bold" pitchFamily="2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total!$E$2:$E$6</c:f>
              <c:strCache>
                <c:ptCount val="5"/>
                <c:pt idx="0">
                  <c:v>CEO / Owner</c:v>
                </c:pt>
                <c:pt idx="1">
                  <c:v>Middle-grade manager</c:v>
                </c:pt>
                <c:pt idx="2">
                  <c:v>Skilled worker</c:v>
                </c:pt>
                <c:pt idx="3">
                  <c:v>Student</c:v>
                </c:pt>
                <c:pt idx="4">
                  <c:v>Housewife / Pensioner</c:v>
                </c:pt>
              </c:strCache>
            </c:strRef>
          </c:cat>
          <c:val>
            <c:numRef>
              <c:f>total!$F$2:$F$6</c:f>
              <c:numCache>
                <c:formatCode>0%</c:formatCode>
                <c:ptCount val="5"/>
                <c:pt idx="0">
                  <c:v>0.13</c:v>
                </c:pt>
                <c:pt idx="1">
                  <c:v>0.34</c:v>
                </c:pt>
                <c:pt idx="2">
                  <c:v>0.1</c:v>
                </c:pt>
                <c:pt idx="3">
                  <c:v>0.16</c:v>
                </c:pt>
                <c:pt idx="4">
                  <c:v>0.27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-682249728"/>
        <c:axId val="-682247008"/>
      </c:barChart>
      <c:catAx>
        <c:axId val="-68224972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solidFill>
            <a:sysClr val="window" lastClr="FFFFFF"/>
          </a:solidFill>
        </c:spPr>
        <c:txPr>
          <a:bodyPr/>
          <a:lstStyle/>
          <a:p>
            <a:pPr>
              <a:defRPr sz="1400">
                <a:solidFill>
                  <a:schemeClr val="bg1">
                    <a:lumMod val="50000"/>
                  </a:schemeClr>
                </a:solidFill>
                <a:latin typeface="Netto OT Bold" pitchFamily="2" charset="0"/>
              </a:defRPr>
            </a:pPr>
            <a:endParaRPr lang="en-US"/>
          </a:p>
        </c:txPr>
        <c:crossAx val="-682247008"/>
        <c:crosses val="autoZero"/>
        <c:auto val="1"/>
        <c:lblAlgn val="ctr"/>
        <c:lblOffset val="100"/>
        <c:noMultiLvlLbl val="0"/>
      </c:catAx>
      <c:valAx>
        <c:axId val="-682247008"/>
        <c:scaling>
          <c:orientation val="minMax"/>
        </c:scaling>
        <c:delete val="1"/>
        <c:axPos val="t"/>
        <c:majorGridlines>
          <c:spPr>
            <a:ln>
              <a:prstDash val="sysDash"/>
            </a:ln>
          </c:spPr>
        </c:majorGridlines>
        <c:numFmt formatCode="0%" sourceLinked="1"/>
        <c:majorTickMark val="out"/>
        <c:minorTickMark val="none"/>
        <c:tickLblPos val="nextTo"/>
        <c:crossAx val="-68224972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'ocu ac'!$B$1</c:f>
              <c:strCache>
                <c:ptCount val="1"/>
                <c:pt idx="0">
                  <c:v>top manager / director / patron или director de departament / proiect или afacere familiala или liber profesionist / lucrez de acasa</c:v>
                </c:pt>
              </c:strCache>
            </c:strRef>
          </c:tx>
          <c:spPr>
            <a:solidFill>
              <a:srgbClr val="9CC09D"/>
            </a:solidFill>
          </c:spPr>
          <c:invertIfNegative val="0"/>
          <c:dLbls>
            <c:dLbl>
              <c:idx val="12"/>
              <c:spPr/>
              <c:txPr>
                <a:bodyPr/>
                <a:lstStyle/>
                <a:p>
                  <a:pPr>
                    <a:defRPr sz="105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3"/>
              <c:spPr/>
              <c:txPr>
                <a:bodyPr/>
                <a:lstStyle/>
                <a:p>
                  <a:pPr>
                    <a:defRPr sz="105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spPr/>
              <c:txPr>
                <a:bodyPr/>
                <a:lstStyle/>
                <a:p>
                  <a:pPr>
                    <a:defRPr sz="105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5"/>
              <c:spPr/>
              <c:txPr>
                <a:bodyPr/>
                <a:lstStyle/>
                <a:p>
                  <a:pPr>
                    <a:defRPr sz="105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6"/>
              <c:spPr/>
              <c:txPr>
                <a:bodyPr/>
                <a:lstStyle/>
                <a:p>
                  <a:pPr>
                    <a:defRPr sz="105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7"/>
              <c:spPr/>
              <c:txPr>
                <a:bodyPr/>
                <a:lstStyle/>
                <a:p>
                  <a:pPr>
                    <a:defRPr sz="105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9"/>
              <c:spPr/>
              <c:txPr>
                <a:bodyPr/>
                <a:lstStyle/>
                <a:p>
                  <a:pPr>
                    <a:defRPr sz="105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0"/>
              <c:spPr/>
              <c:txPr>
                <a:bodyPr/>
                <a:lstStyle/>
                <a:p>
                  <a:pPr>
                    <a:defRPr sz="105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'ocu ac'!$A$2:$A$33</c:f>
              <c:strCache>
                <c:ptCount val="32"/>
                <c:pt idx="0">
                  <c:v>anticoruptie.md</c:v>
                </c:pt>
                <c:pt idx="1">
                  <c:v>rise.md</c:v>
                </c:pt>
                <c:pt idx="2">
                  <c:v>newsmaker.md</c:v>
                </c:pt>
                <c:pt idx="3">
                  <c:v>sporter.md</c:v>
                </c:pt>
                <c:pt idx="4">
                  <c:v>nokta.md</c:v>
                </c:pt>
                <c:pt idx="5">
                  <c:v>altfel.md</c:v>
                </c:pt>
                <c:pt idx="6">
                  <c:v>zdg.md</c:v>
                </c:pt>
                <c:pt idx="7">
                  <c:v>unimedia.md</c:v>
                </c:pt>
                <c:pt idx="8">
                  <c:v>mama.md</c:v>
                </c:pt>
                <c:pt idx="9">
                  <c:v>mold-street.com</c:v>
                </c:pt>
                <c:pt idx="10">
                  <c:v>tv8.md</c:v>
                </c:pt>
                <c:pt idx="11">
                  <c:v>agora.md</c:v>
                </c:pt>
                <c:pt idx="12">
                  <c:v>point.md</c:v>
                </c:pt>
                <c:pt idx="13">
                  <c:v>deschide.md</c:v>
                </c:pt>
                <c:pt idx="14">
                  <c:v>ea.md</c:v>
                </c:pt>
                <c:pt idx="15">
                  <c:v>stiri.md</c:v>
                </c:pt>
                <c:pt idx="16">
                  <c:v>999.md</c:v>
                </c:pt>
                <c:pt idx="17">
                  <c:v>megogo.net</c:v>
                </c:pt>
                <c:pt idx="18">
                  <c:v>kp.md</c:v>
                </c:pt>
                <c:pt idx="19">
                  <c:v>protv.md</c:v>
                </c:pt>
                <c:pt idx="20">
                  <c:v>moldova.org</c:v>
                </c:pt>
                <c:pt idx="21">
                  <c:v>rutube.ru</c:v>
                </c:pt>
                <c:pt idx="22">
                  <c:v>noi.md</c:v>
                </c:pt>
                <c:pt idx="23">
                  <c:v>md.mail.ru</c:v>
                </c:pt>
                <c:pt idx="24">
                  <c:v>perfecte.md</c:v>
                </c:pt>
                <c:pt idx="25">
                  <c:v>gismeteo.md</c:v>
                </c:pt>
                <c:pt idx="26">
                  <c:v>sputnik.md</c:v>
                </c:pt>
                <c:pt idx="27">
                  <c:v>ivi.ru</c:v>
                </c:pt>
                <c:pt idx="28">
                  <c:v>timpul.md</c:v>
                </c:pt>
                <c:pt idx="29">
                  <c:v>diez.md</c:v>
                </c:pt>
                <c:pt idx="30">
                  <c:v>esp.md</c:v>
                </c:pt>
                <c:pt idx="31">
                  <c:v>ok.ru</c:v>
                </c:pt>
              </c:strCache>
            </c:strRef>
          </c:cat>
          <c:val>
            <c:numRef>
              <c:f>'ocu ac'!$B$2:$B$33</c:f>
              <c:numCache>
                <c:formatCode>0%</c:formatCode>
                <c:ptCount val="32"/>
                <c:pt idx="0">
                  <c:v>0.34970000000000001</c:v>
                </c:pt>
                <c:pt idx="1">
                  <c:v>0.32</c:v>
                </c:pt>
                <c:pt idx="2">
                  <c:v>0.3</c:v>
                </c:pt>
                <c:pt idx="3">
                  <c:v>0.28000000000000003</c:v>
                </c:pt>
                <c:pt idx="4">
                  <c:v>0.27</c:v>
                </c:pt>
                <c:pt idx="5">
                  <c:v>0.3</c:v>
                </c:pt>
                <c:pt idx="6">
                  <c:v>0.25</c:v>
                </c:pt>
                <c:pt idx="7">
                  <c:v>0.23</c:v>
                </c:pt>
                <c:pt idx="8">
                  <c:v>0.23</c:v>
                </c:pt>
                <c:pt idx="9">
                  <c:v>0.21</c:v>
                </c:pt>
                <c:pt idx="10">
                  <c:v>0.22</c:v>
                </c:pt>
                <c:pt idx="11">
                  <c:v>0.2</c:v>
                </c:pt>
                <c:pt idx="12">
                  <c:v>0.21</c:v>
                </c:pt>
                <c:pt idx="13">
                  <c:v>0.2</c:v>
                </c:pt>
                <c:pt idx="14">
                  <c:v>0.18</c:v>
                </c:pt>
                <c:pt idx="15">
                  <c:v>0.19</c:v>
                </c:pt>
                <c:pt idx="16">
                  <c:v>0.18</c:v>
                </c:pt>
                <c:pt idx="17">
                  <c:v>0.17</c:v>
                </c:pt>
                <c:pt idx="18">
                  <c:v>0.17</c:v>
                </c:pt>
                <c:pt idx="19">
                  <c:v>0.16</c:v>
                </c:pt>
                <c:pt idx="20">
                  <c:v>0.17</c:v>
                </c:pt>
                <c:pt idx="21">
                  <c:v>0.15</c:v>
                </c:pt>
                <c:pt idx="22">
                  <c:v>0.15</c:v>
                </c:pt>
                <c:pt idx="23">
                  <c:v>0.13</c:v>
                </c:pt>
                <c:pt idx="24">
                  <c:v>0.13</c:v>
                </c:pt>
                <c:pt idx="25">
                  <c:v>0.13</c:v>
                </c:pt>
                <c:pt idx="26">
                  <c:v>0.12</c:v>
                </c:pt>
                <c:pt idx="27">
                  <c:v>0.12</c:v>
                </c:pt>
                <c:pt idx="28">
                  <c:v>9.7600000000000006E-2</c:v>
                </c:pt>
                <c:pt idx="29">
                  <c:v>9.2999999999999999E-2</c:v>
                </c:pt>
                <c:pt idx="30">
                  <c:v>6.9800000000000001E-2</c:v>
                </c:pt>
                <c:pt idx="31">
                  <c:v>6.5100000000000005E-2</c:v>
                </c:pt>
              </c:numCache>
            </c:numRef>
          </c:val>
        </c:ser>
        <c:ser>
          <c:idx val="1"/>
          <c:order val="1"/>
          <c:tx>
            <c:strRef>
              <c:f>'ocu ac'!$C$1</c:f>
              <c:strCache>
                <c:ptCount val="1"/>
                <c:pt idx="0">
                  <c:v>angajat la birou / asistent / practicant или specialist/ cadru cu studii superioare или functionar</c:v>
                </c:pt>
              </c:strCache>
            </c:strRef>
          </c:tx>
          <c:spPr>
            <a:solidFill>
              <a:srgbClr val="EABE37"/>
            </a:solidFill>
          </c:spPr>
          <c:invertIfNegative val="0"/>
          <c:dLbls>
            <c:dLbl>
              <c:idx val="10"/>
              <c:layout>
                <c:manualLayout>
                  <c:x val="-7.9176563737133835E-3"/>
                  <c:y val="0"/>
                </c:manualLayout>
              </c:layout>
              <c:spPr/>
              <c:txPr>
                <a:bodyPr/>
                <a:lstStyle/>
                <a:p>
                  <a:pPr>
                    <a:defRPr sz="105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'ocu ac'!$A$2:$A$33</c:f>
              <c:strCache>
                <c:ptCount val="32"/>
                <c:pt idx="0">
                  <c:v>anticoruptie.md</c:v>
                </c:pt>
                <c:pt idx="1">
                  <c:v>rise.md</c:v>
                </c:pt>
                <c:pt idx="2">
                  <c:v>newsmaker.md</c:v>
                </c:pt>
                <c:pt idx="3">
                  <c:v>sporter.md</c:v>
                </c:pt>
                <c:pt idx="4">
                  <c:v>nokta.md</c:v>
                </c:pt>
                <c:pt idx="5">
                  <c:v>altfel.md</c:v>
                </c:pt>
                <c:pt idx="6">
                  <c:v>zdg.md</c:v>
                </c:pt>
                <c:pt idx="7">
                  <c:v>unimedia.md</c:v>
                </c:pt>
                <c:pt idx="8">
                  <c:v>mama.md</c:v>
                </c:pt>
                <c:pt idx="9">
                  <c:v>mold-street.com</c:v>
                </c:pt>
                <c:pt idx="10">
                  <c:v>tv8.md</c:v>
                </c:pt>
                <c:pt idx="11">
                  <c:v>agora.md</c:v>
                </c:pt>
                <c:pt idx="12">
                  <c:v>point.md</c:v>
                </c:pt>
                <c:pt idx="13">
                  <c:v>deschide.md</c:v>
                </c:pt>
                <c:pt idx="14">
                  <c:v>ea.md</c:v>
                </c:pt>
                <c:pt idx="15">
                  <c:v>stiri.md</c:v>
                </c:pt>
                <c:pt idx="16">
                  <c:v>999.md</c:v>
                </c:pt>
                <c:pt idx="17">
                  <c:v>megogo.net</c:v>
                </c:pt>
                <c:pt idx="18">
                  <c:v>kp.md</c:v>
                </c:pt>
                <c:pt idx="19">
                  <c:v>protv.md</c:v>
                </c:pt>
                <c:pt idx="20">
                  <c:v>moldova.org</c:v>
                </c:pt>
                <c:pt idx="21">
                  <c:v>rutube.ru</c:v>
                </c:pt>
                <c:pt idx="22">
                  <c:v>noi.md</c:v>
                </c:pt>
                <c:pt idx="23">
                  <c:v>md.mail.ru</c:v>
                </c:pt>
                <c:pt idx="24">
                  <c:v>perfecte.md</c:v>
                </c:pt>
                <c:pt idx="25">
                  <c:v>gismeteo.md</c:v>
                </c:pt>
                <c:pt idx="26">
                  <c:v>sputnik.md</c:v>
                </c:pt>
                <c:pt idx="27">
                  <c:v>ivi.ru</c:v>
                </c:pt>
                <c:pt idx="28">
                  <c:v>timpul.md</c:v>
                </c:pt>
                <c:pt idx="29">
                  <c:v>diez.md</c:v>
                </c:pt>
                <c:pt idx="30">
                  <c:v>esp.md</c:v>
                </c:pt>
                <c:pt idx="31">
                  <c:v>ok.ru</c:v>
                </c:pt>
              </c:strCache>
            </c:strRef>
          </c:cat>
          <c:val>
            <c:numRef>
              <c:f>'ocu ac'!$C$2:$C$33</c:f>
              <c:numCache>
                <c:formatCode>0%</c:formatCode>
                <c:ptCount val="32"/>
                <c:pt idx="0">
                  <c:v>0.45390000000000003</c:v>
                </c:pt>
                <c:pt idx="1">
                  <c:v>0.49</c:v>
                </c:pt>
                <c:pt idx="2">
                  <c:v>0.45</c:v>
                </c:pt>
                <c:pt idx="3">
                  <c:v>0.35</c:v>
                </c:pt>
                <c:pt idx="4">
                  <c:v>0.36</c:v>
                </c:pt>
                <c:pt idx="5">
                  <c:v>0.5</c:v>
                </c:pt>
                <c:pt idx="6">
                  <c:v>0.4592</c:v>
                </c:pt>
                <c:pt idx="7">
                  <c:v>0.54</c:v>
                </c:pt>
                <c:pt idx="8">
                  <c:v>0.35189999999999999</c:v>
                </c:pt>
                <c:pt idx="9">
                  <c:v>0.55000000000000004</c:v>
                </c:pt>
                <c:pt idx="10">
                  <c:v>0.48</c:v>
                </c:pt>
                <c:pt idx="11">
                  <c:v>0.52</c:v>
                </c:pt>
                <c:pt idx="12">
                  <c:v>0.42</c:v>
                </c:pt>
                <c:pt idx="13">
                  <c:v>0.56000000000000005</c:v>
                </c:pt>
                <c:pt idx="14">
                  <c:v>0.34910000000000002</c:v>
                </c:pt>
                <c:pt idx="15">
                  <c:v>0.45</c:v>
                </c:pt>
                <c:pt idx="16">
                  <c:v>0.35</c:v>
                </c:pt>
                <c:pt idx="17">
                  <c:v>0.25</c:v>
                </c:pt>
                <c:pt idx="18">
                  <c:v>0.43</c:v>
                </c:pt>
                <c:pt idx="19">
                  <c:v>0.5</c:v>
                </c:pt>
                <c:pt idx="20">
                  <c:v>0.38</c:v>
                </c:pt>
                <c:pt idx="21">
                  <c:v>0.35</c:v>
                </c:pt>
                <c:pt idx="22">
                  <c:v>0.45</c:v>
                </c:pt>
                <c:pt idx="23">
                  <c:v>0.36</c:v>
                </c:pt>
                <c:pt idx="24">
                  <c:v>0.53049999999999997</c:v>
                </c:pt>
                <c:pt idx="25">
                  <c:v>0.39</c:v>
                </c:pt>
                <c:pt idx="26">
                  <c:v>0.38</c:v>
                </c:pt>
                <c:pt idx="27">
                  <c:v>0.25</c:v>
                </c:pt>
                <c:pt idx="28">
                  <c:v>0.4501</c:v>
                </c:pt>
                <c:pt idx="29">
                  <c:v>0.20069999999999999</c:v>
                </c:pt>
                <c:pt idx="30">
                  <c:v>0.45450000000000002</c:v>
                </c:pt>
                <c:pt idx="31">
                  <c:v>0.19439999999999999</c:v>
                </c:pt>
              </c:numCache>
            </c:numRef>
          </c:val>
        </c:ser>
        <c:ser>
          <c:idx val="2"/>
          <c:order val="2"/>
          <c:tx>
            <c:strRef>
              <c:f>'ocu ac'!$D$1</c:f>
              <c:strCache>
                <c:ptCount val="1"/>
                <c:pt idx="0">
                  <c:v>muncitor calificat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1.9028617006479971E-3"/>
                  <c:y val="8.019738209776373E-18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4.7505938242280287E-3"/>
                  <c:y val="0"/>
                </c:manualLayout>
              </c:layout>
              <c:spPr/>
              <c:txPr>
                <a:bodyPr/>
                <a:lstStyle/>
                <a:p>
                  <a:pPr>
                    <a:defRPr sz="105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4"/>
              <c:layout>
                <c:manualLayout>
                  <c:x val="6.4460387873541798E-4"/>
                  <c:y val="-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0"/>
              <c:layout>
                <c:manualLayout>
                  <c:x val="-3.1670625494853522E-3"/>
                  <c:y val="0"/>
                </c:manualLayout>
              </c:layout>
              <c:spPr/>
              <c:txPr>
                <a:bodyPr/>
                <a:lstStyle/>
                <a:p>
                  <a:pPr>
                    <a:defRPr sz="105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5"/>
              <c:layout>
                <c:manualLayout>
                  <c:x val="-4.7505938242280331E-3"/>
                  <c:y val="0"/>
                </c:manualLayout>
              </c:layout>
              <c:spPr/>
              <c:txPr>
                <a:bodyPr/>
                <a:lstStyle/>
                <a:p>
                  <a:pPr>
                    <a:defRPr sz="105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8"/>
              <c:layout>
                <c:manualLayout>
                  <c:x val="-4.7505938242280287E-3"/>
                  <c:y val="0"/>
                </c:manualLayout>
              </c:layout>
              <c:spPr/>
              <c:txPr>
                <a:bodyPr/>
                <a:lstStyle/>
                <a:p>
                  <a:pPr>
                    <a:defRPr sz="105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9"/>
              <c:layout>
                <c:manualLayout>
                  <c:x val="5.9158241474764113E-5"/>
                  <c:y val="1.4249370249081841E-7"/>
                </c:manualLayout>
              </c:layout>
              <c:spPr/>
              <c:txPr>
                <a:bodyPr/>
                <a:lstStyle/>
                <a:p>
                  <a:pPr>
                    <a:defRPr sz="105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0"/>
              <c:layout>
                <c:manualLayout>
                  <c:x val="-7.7992141999622972E-3"/>
                  <c:y val="1.4249370249081841E-7"/>
                </c:manualLayout>
              </c:layout>
              <c:spPr/>
              <c:txPr>
                <a:bodyPr/>
                <a:lstStyle/>
                <a:p>
                  <a:pPr>
                    <a:defRPr sz="105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'ocu ac'!$A$2:$A$33</c:f>
              <c:strCache>
                <c:ptCount val="32"/>
                <c:pt idx="0">
                  <c:v>anticoruptie.md</c:v>
                </c:pt>
                <c:pt idx="1">
                  <c:v>rise.md</c:v>
                </c:pt>
                <c:pt idx="2">
                  <c:v>newsmaker.md</c:v>
                </c:pt>
                <c:pt idx="3">
                  <c:v>sporter.md</c:v>
                </c:pt>
                <c:pt idx="4">
                  <c:v>nokta.md</c:v>
                </c:pt>
                <c:pt idx="5">
                  <c:v>altfel.md</c:v>
                </c:pt>
                <c:pt idx="6">
                  <c:v>zdg.md</c:v>
                </c:pt>
                <c:pt idx="7">
                  <c:v>unimedia.md</c:v>
                </c:pt>
                <c:pt idx="8">
                  <c:v>mama.md</c:v>
                </c:pt>
                <c:pt idx="9">
                  <c:v>mold-street.com</c:v>
                </c:pt>
                <c:pt idx="10">
                  <c:v>tv8.md</c:v>
                </c:pt>
                <c:pt idx="11">
                  <c:v>agora.md</c:v>
                </c:pt>
                <c:pt idx="12">
                  <c:v>point.md</c:v>
                </c:pt>
                <c:pt idx="13">
                  <c:v>deschide.md</c:v>
                </c:pt>
                <c:pt idx="14">
                  <c:v>ea.md</c:v>
                </c:pt>
                <c:pt idx="15">
                  <c:v>stiri.md</c:v>
                </c:pt>
                <c:pt idx="16">
                  <c:v>999.md</c:v>
                </c:pt>
                <c:pt idx="17">
                  <c:v>megogo.net</c:v>
                </c:pt>
                <c:pt idx="18">
                  <c:v>kp.md</c:v>
                </c:pt>
                <c:pt idx="19">
                  <c:v>protv.md</c:v>
                </c:pt>
                <c:pt idx="20">
                  <c:v>moldova.org</c:v>
                </c:pt>
                <c:pt idx="21">
                  <c:v>rutube.ru</c:v>
                </c:pt>
                <c:pt idx="22">
                  <c:v>noi.md</c:v>
                </c:pt>
                <c:pt idx="23">
                  <c:v>md.mail.ru</c:v>
                </c:pt>
                <c:pt idx="24">
                  <c:v>perfecte.md</c:v>
                </c:pt>
                <c:pt idx="25">
                  <c:v>gismeteo.md</c:v>
                </c:pt>
                <c:pt idx="26">
                  <c:v>sputnik.md</c:v>
                </c:pt>
                <c:pt idx="27">
                  <c:v>ivi.ru</c:v>
                </c:pt>
                <c:pt idx="28">
                  <c:v>timpul.md</c:v>
                </c:pt>
                <c:pt idx="29">
                  <c:v>diez.md</c:v>
                </c:pt>
                <c:pt idx="30">
                  <c:v>esp.md</c:v>
                </c:pt>
                <c:pt idx="31">
                  <c:v>ok.ru</c:v>
                </c:pt>
              </c:strCache>
            </c:strRef>
          </c:cat>
          <c:val>
            <c:numRef>
              <c:f>'ocu ac'!$D$2:$D$33</c:f>
              <c:numCache>
                <c:formatCode>0%</c:formatCode>
                <c:ptCount val="32"/>
                <c:pt idx="0">
                  <c:v>0.02</c:v>
                </c:pt>
                <c:pt idx="1">
                  <c:v>0.02</c:v>
                </c:pt>
                <c:pt idx="2">
                  <c:v>5.6800000000000003E-2</c:v>
                </c:pt>
                <c:pt idx="3">
                  <c:v>0.18820000000000001</c:v>
                </c:pt>
                <c:pt idx="4">
                  <c:v>0.15609999999999999</c:v>
                </c:pt>
                <c:pt idx="5">
                  <c:v>0.02</c:v>
                </c:pt>
                <c:pt idx="8">
                  <c:v>0.21590000000000001</c:v>
                </c:pt>
                <c:pt idx="10">
                  <c:v>2.81E-2</c:v>
                </c:pt>
                <c:pt idx="11">
                  <c:v>0.03</c:v>
                </c:pt>
                <c:pt idx="12">
                  <c:v>0.09</c:v>
                </c:pt>
                <c:pt idx="13">
                  <c:v>2.8500000000000001E-2</c:v>
                </c:pt>
                <c:pt idx="14">
                  <c:v>1.5299999999999999E-2</c:v>
                </c:pt>
                <c:pt idx="15">
                  <c:v>0.1046</c:v>
                </c:pt>
                <c:pt idx="16">
                  <c:v>0.12</c:v>
                </c:pt>
                <c:pt idx="17">
                  <c:v>0.2</c:v>
                </c:pt>
                <c:pt idx="18">
                  <c:v>0.05</c:v>
                </c:pt>
                <c:pt idx="19">
                  <c:v>0.11</c:v>
                </c:pt>
                <c:pt idx="20">
                  <c:v>9.4299999999999995E-2</c:v>
                </c:pt>
                <c:pt idx="21">
                  <c:v>0.15</c:v>
                </c:pt>
                <c:pt idx="22">
                  <c:v>0.06</c:v>
                </c:pt>
                <c:pt idx="23">
                  <c:v>0.08</c:v>
                </c:pt>
                <c:pt idx="24">
                  <c:v>0.16159999999999999</c:v>
                </c:pt>
                <c:pt idx="25">
                  <c:v>7.0000000000000007E-2</c:v>
                </c:pt>
                <c:pt idx="26">
                  <c:v>0.05</c:v>
                </c:pt>
                <c:pt idx="27">
                  <c:v>0.15</c:v>
                </c:pt>
                <c:pt idx="28">
                  <c:v>2.76E-2</c:v>
                </c:pt>
                <c:pt idx="29">
                  <c:v>3.09E-2</c:v>
                </c:pt>
                <c:pt idx="30">
                  <c:v>2.41E-2</c:v>
                </c:pt>
                <c:pt idx="31">
                  <c:v>7.0900000000000005E-2</c:v>
                </c:pt>
              </c:numCache>
            </c:numRef>
          </c:val>
        </c:ser>
        <c:ser>
          <c:idx val="3"/>
          <c:order val="3"/>
          <c:tx>
            <c:strRef>
              <c:f>'ocu ac'!$E$1</c:f>
              <c:strCache>
                <c:ptCount val="1"/>
                <c:pt idx="0">
                  <c:v>student / elev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2.529678688707164E-2"/>
                  <c:y val="1.3777805333789432E-7"/>
                </c:manualLayout>
              </c:layout>
              <c:spPr/>
              <c:txPr>
                <a:bodyPr/>
                <a:lstStyle/>
                <a:p>
                  <a:pPr>
                    <a:defRPr sz="105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-4.7505938242280287E-3"/>
                  <c:y val="0"/>
                </c:manualLayout>
              </c:layout>
              <c:spPr/>
              <c:txPr>
                <a:bodyPr/>
                <a:lstStyle/>
                <a:p>
                  <a:pPr>
                    <a:defRPr sz="105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0"/>
              <c:layout>
                <c:manualLayout>
                  <c:x val="-7.9176563737133835E-3"/>
                  <c:y val="0"/>
                </c:manualLayout>
              </c:layout>
              <c:spPr/>
              <c:txPr>
                <a:bodyPr/>
                <a:lstStyle/>
                <a:p>
                  <a:pPr>
                    <a:defRPr sz="105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2"/>
              <c:layout>
                <c:manualLayout>
                  <c:x val="-1.583531274742676E-2"/>
                  <c:y val="1.8752930145335234E-3"/>
                </c:manualLayout>
              </c:layout>
              <c:spPr/>
              <c:txPr>
                <a:bodyPr/>
                <a:lstStyle/>
                <a:p>
                  <a:pPr>
                    <a:defRPr sz="105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0"/>
              <c:layout>
                <c:manualLayout>
                  <c:x val="-1.1084718923198759E-2"/>
                  <c:y val="1.4322902679457041E-7"/>
                </c:manualLayout>
              </c:layout>
              <c:spPr/>
              <c:txPr>
                <a:bodyPr/>
                <a:lstStyle/>
                <a:p>
                  <a:pPr>
                    <a:defRPr sz="105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2"/>
              <c:layout>
                <c:manualLayout>
                  <c:x val="1.2668250197941405E-2"/>
                  <c:y val="0"/>
                </c:manualLayout>
              </c:layout>
              <c:spPr/>
              <c:txPr>
                <a:bodyPr/>
                <a:lstStyle/>
                <a:p>
                  <a:pPr>
                    <a:defRPr sz="105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9"/>
              <c:layout>
                <c:manualLayout>
                  <c:x val="2.6920031670625511E-2"/>
                  <c:y val="0"/>
                </c:manualLayout>
              </c:layout>
              <c:spPr/>
              <c:txPr>
                <a:bodyPr/>
                <a:lstStyle/>
                <a:p>
                  <a:pPr>
                    <a:defRPr sz="105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0"/>
              <c:layout>
                <c:manualLayout>
                  <c:x val="2.3626090148726547E-2"/>
                  <c:y val="1.3270760187024103E-16"/>
                </c:manualLayout>
              </c:layout>
              <c:spPr/>
              <c:txPr>
                <a:bodyPr/>
                <a:lstStyle/>
                <a:p>
                  <a:pPr>
                    <a:defRPr sz="105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'ocu ac'!$A$2:$A$33</c:f>
              <c:strCache>
                <c:ptCount val="32"/>
                <c:pt idx="0">
                  <c:v>anticoruptie.md</c:v>
                </c:pt>
                <c:pt idx="1">
                  <c:v>rise.md</c:v>
                </c:pt>
                <c:pt idx="2">
                  <c:v>newsmaker.md</c:v>
                </c:pt>
                <c:pt idx="3">
                  <c:v>sporter.md</c:v>
                </c:pt>
                <c:pt idx="4">
                  <c:v>nokta.md</c:v>
                </c:pt>
                <c:pt idx="5">
                  <c:v>altfel.md</c:v>
                </c:pt>
                <c:pt idx="6">
                  <c:v>zdg.md</c:v>
                </c:pt>
                <c:pt idx="7">
                  <c:v>unimedia.md</c:v>
                </c:pt>
                <c:pt idx="8">
                  <c:v>mama.md</c:v>
                </c:pt>
                <c:pt idx="9">
                  <c:v>mold-street.com</c:v>
                </c:pt>
                <c:pt idx="10">
                  <c:v>tv8.md</c:v>
                </c:pt>
                <c:pt idx="11">
                  <c:v>agora.md</c:v>
                </c:pt>
                <c:pt idx="12">
                  <c:v>point.md</c:v>
                </c:pt>
                <c:pt idx="13">
                  <c:v>deschide.md</c:v>
                </c:pt>
                <c:pt idx="14">
                  <c:v>ea.md</c:v>
                </c:pt>
                <c:pt idx="15">
                  <c:v>stiri.md</c:v>
                </c:pt>
                <c:pt idx="16">
                  <c:v>999.md</c:v>
                </c:pt>
                <c:pt idx="17">
                  <c:v>megogo.net</c:v>
                </c:pt>
                <c:pt idx="18">
                  <c:v>kp.md</c:v>
                </c:pt>
                <c:pt idx="19">
                  <c:v>protv.md</c:v>
                </c:pt>
                <c:pt idx="20">
                  <c:v>moldova.org</c:v>
                </c:pt>
                <c:pt idx="21">
                  <c:v>rutube.ru</c:v>
                </c:pt>
                <c:pt idx="22">
                  <c:v>noi.md</c:v>
                </c:pt>
                <c:pt idx="23">
                  <c:v>md.mail.ru</c:v>
                </c:pt>
                <c:pt idx="24">
                  <c:v>perfecte.md</c:v>
                </c:pt>
                <c:pt idx="25">
                  <c:v>gismeteo.md</c:v>
                </c:pt>
                <c:pt idx="26">
                  <c:v>sputnik.md</c:v>
                </c:pt>
                <c:pt idx="27">
                  <c:v>ivi.ru</c:v>
                </c:pt>
                <c:pt idx="28">
                  <c:v>timpul.md</c:v>
                </c:pt>
                <c:pt idx="29">
                  <c:v>diez.md</c:v>
                </c:pt>
                <c:pt idx="30">
                  <c:v>esp.md</c:v>
                </c:pt>
                <c:pt idx="31">
                  <c:v>ok.ru</c:v>
                </c:pt>
              </c:strCache>
            </c:strRef>
          </c:cat>
          <c:val>
            <c:numRef>
              <c:f>'ocu ac'!$E$2:$E$33</c:f>
              <c:numCache>
                <c:formatCode>0%</c:formatCode>
                <c:ptCount val="32"/>
                <c:pt idx="0">
                  <c:v>0.02</c:v>
                </c:pt>
                <c:pt idx="1">
                  <c:v>0.13059999999999999</c:v>
                </c:pt>
                <c:pt idx="2">
                  <c:v>4.7500000000000001E-2</c:v>
                </c:pt>
                <c:pt idx="3">
                  <c:v>0.1</c:v>
                </c:pt>
                <c:pt idx="4">
                  <c:v>3.4700000000000002E-2</c:v>
                </c:pt>
                <c:pt idx="5">
                  <c:v>0.03</c:v>
                </c:pt>
                <c:pt idx="6">
                  <c:v>0.1249</c:v>
                </c:pt>
                <c:pt idx="7">
                  <c:v>8.6400000000000005E-2</c:v>
                </c:pt>
                <c:pt idx="8">
                  <c:v>9.5200000000000007E-2</c:v>
                </c:pt>
                <c:pt idx="10">
                  <c:v>0.1051</c:v>
                </c:pt>
                <c:pt idx="11">
                  <c:v>0.1045</c:v>
                </c:pt>
                <c:pt idx="12">
                  <c:v>0.08</c:v>
                </c:pt>
                <c:pt idx="13">
                  <c:v>3.1800000000000002E-2</c:v>
                </c:pt>
                <c:pt idx="14">
                  <c:v>0.38100000000000001</c:v>
                </c:pt>
                <c:pt idx="15">
                  <c:v>8.4699999999999998E-2</c:v>
                </c:pt>
                <c:pt idx="16">
                  <c:v>0.15</c:v>
                </c:pt>
                <c:pt idx="17">
                  <c:v>0.27</c:v>
                </c:pt>
                <c:pt idx="18">
                  <c:v>0.04</c:v>
                </c:pt>
                <c:pt idx="19">
                  <c:v>0.1053</c:v>
                </c:pt>
                <c:pt idx="21">
                  <c:v>0.19</c:v>
                </c:pt>
                <c:pt idx="22">
                  <c:v>7.0000000000000007E-2</c:v>
                </c:pt>
                <c:pt idx="23">
                  <c:v>0.17</c:v>
                </c:pt>
                <c:pt idx="24">
                  <c:v>7.0400000000000004E-2</c:v>
                </c:pt>
                <c:pt idx="25">
                  <c:v>7.0000000000000007E-2</c:v>
                </c:pt>
                <c:pt idx="26">
                  <c:v>0.13</c:v>
                </c:pt>
                <c:pt idx="27">
                  <c:v>0.25</c:v>
                </c:pt>
                <c:pt idx="28">
                  <c:v>0.1263</c:v>
                </c:pt>
                <c:pt idx="29">
                  <c:v>0.5504</c:v>
                </c:pt>
                <c:pt idx="30">
                  <c:v>1.5100000000000001E-2</c:v>
                </c:pt>
                <c:pt idx="31">
                  <c:v>0.15529999999999999</c:v>
                </c:pt>
              </c:numCache>
            </c:numRef>
          </c:val>
        </c:ser>
        <c:ser>
          <c:idx val="4"/>
          <c:order val="4"/>
          <c:tx>
            <c:strRef>
              <c:f>'ocu ac'!$F$1</c:f>
              <c:strCache>
                <c:ptCount val="1"/>
                <c:pt idx="0">
                  <c:v>pensionar или somer или casnica или alta</c:v>
                </c:pt>
              </c:strCache>
            </c:strRef>
          </c:tx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'ocu ac'!$A$2:$A$33</c:f>
              <c:strCache>
                <c:ptCount val="32"/>
                <c:pt idx="0">
                  <c:v>anticoruptie.md</c:v>
                </c:pt>
                <c:pt idx="1">
                  <c:v>rise.md</c:v>
                </c:pt>
                <c:pt idx="2">
                  <c:v>newsmaker.md</c:v>
                </c:pt>
                <c:pt idx="3">
                  <c:v>sporter.md</c:v>
                </c:pt>
                <c:pt idx="4">
                  <c:v>nokta.md</c:v>
                </c:pt>
                <c:pt idx="5">
                  <c:v>altfel.md</c:v>
                </c:pt>
                <c:pt idx="6">
                  <c:v>zdg.md</c:v>
                </c:pt>
                <c:pt idx="7">
                  <c:v>unimedia.md</c:v>
                </c:pt>
                <c:pt idx="8">
                  <c:v>mama.md</c:v>
                </c:pt>
                <c:pt idx="9">
                  <c:v>mold-street.com</c:v>
                </c:pt>
                <c:pt idx="10">
                  <c:v>tv8.md</c:v>
                </c:pt>
                <c:pt idx="11">
                  <c:v>agora.md</c:v>
                </c:pt>
                <c:pt idx="12">
                  <c:v>point.md</c:v>
                </c:pt>
                <c:pt idx="13">
                  <c:v>deschide.md</c:v>
                </c:pt>
                <c:pt idx="14">
                  <c:v>ea.md</c:v>
                </c:pt>
                <c:pt idx="15">
                  <c:v>stiri.md</c:v>
                </c:pt>
                <c:pt idx="16">
                  <c:v>999.md</c:v>
                </c:pt>
                <c:pt idx="17">
                  <c:v>megogo.net</c:v>
                </c:pt>
                <c:pt idx="18">
                  <c:v>kp.md</c:v>
                </c:pt>
                <c:pt idx="19">
                  <c:v>protv.md</c:v>
                </c:pt>
                <c:pt idx="20">
                  <c:v>moldova.org</c:v>
                </c:pt>
                <c:pt idx="21">
                  <c:v>rutube.ru</c:v>
                </c:pt>
                <c:pt idx="22">
                  <c:v>noi.md</c:v>
                </c:pt>
                <c:pt idx="23">
                  <c:v>md.mail.ru</c:v>
                </c:pt>
                <c:pt idx="24">
                  <c:v>perfecte.md</c:v>
                </c:pt>
                <c:pt idx="25">
                  <c:v>gismeteo.md</c:v>
                </c:pt>
                <c:pt idx="26">
                  <c:v>sputnik.md</c:v>
                </c:pt>
                <c:pt idx="27">
                  <c:v>ivi.ru</c:v>
                </c:pt>
                <c:pt idx="28">
                  <c:v>timpul.md</c:v>
                </c:pt>
                <c:pt idx="29">
                  <c:v>diez.md</c:v>
                </c:pt>
                <c:pt idx="30">
                  <c:v>esp.md</c:v>
                </c:pt>
                <c:pt idx="31">
                  <c:v>ok.ru</c:v>
                </c:pt>
              </c:strCache>
            </c:strRef>
          </c:cat>
          <c:val>
            <c:numRef>
              <c:f>'ocu ac'!$F$2:$F$33</c:f>
              <c:numCache>
                <c:formatCode>0%</c:formatCode>
                <c:ptCount val="32"/>
                <c:pt idx="0">
                  <c:v>0.15820000000000001</c:v>
                </c:pt>
                <c:pt idx="1">
                  <c:v>0.04</c:v>
                </c:pt>
                <c:pt idx="2">
                  <c:v>0.14419999999999999</c:v>
                </c:pt>
                <c:pt idx="3">
                  <c:v>8.0399999999999999E-2</c:v>
                </c:pt>
                <c:pt idx="4">
                  <c:v>0.18</c:v>
                </c:pt>
                <c:pt idx="5">
                  <c:v>0.1497</c:v>
                </c:pt>
                <c:pt idx="6">
                  <c:v>0.1653</c:v>
                </c:pt>
                <c:pt idx="7">
                  <c:v>0.1439</c:v>
                </c:pt>
                <c:pt idx="8">
                  <c:v>0.11</c:v>
                </c:pt>
                <c:pt idx="9">
                  <c:v>0.2336</c:v>
                </c:pt>
                <c:pt idx="10">
                  <c:v>0.16470000000000001</c:v>
                </c:pt>
                <c:pt idx="11">
                  <c:v>0.14319999999999999</c:v>
                </c:pt>
                <c:pt idx="12">
                  <c:v>0.2</c:v>
                </c:pt>
                <c:pt idx="13">
                  <c:v>0.18</c:v>
                </c:pt>
                <c:pt idx="14">
                  <c:v>7.0000000000000007E-2</c:v>
                </c:pt>
                <c:pt idx="15">
                  <c:v>0.17100000000000001</c:v>
                </c:pt>
                <c:pt idx="16">
                  <c:v>0.2016</c:v>
                </c:pt>
                <c:pt idx="17">
                  <c:v>0.1051</c:v>
                </c:pt>
                <c:pt idx="18">
                  <c:v>0.31</c:v>
                </c:pt>
                <c:pt idx="19">
                  <c:v>0.12</c:v>
                </c:pt>
                <c:pt idx="20">
                  <c:v>0.35820000000000002</c:v>
                </c:pt>
                <c:pt idx="21">
                  <c:v>0.16</c:v>
                </c:pt>
                <c:pt idx="22">
                  <c:v>0.27</c:v>
                </c:pt>
                <c:pt idx="23">
                  <c:v>0.26</c:v>
                </c:pt>
                <c:pt idx="24">
                  <c:v>0.11</c:v>
                </c:pt>
                <c:pt idx="25">
                  <c:v>0.34</c:v>
                </c:pt>
                <c:pt idx="26">
                  <c:v>0.32</c:v>
                </c:pt>
                <c:pt idx="27">
                  <c:v>0.23</c:v>
                </c:pt>
                <c:pt idx="28">
                  <c:v>0.2792</c:v>
                </c:pt>
                <c:pt idx="29">
                  <c:v>9.5299999999999996E-2</c:v>
                </c:pt>
                <c:pt idx="30">
                  <c:v>0.29609999999999997</c:v>
                </c:pt>
                <c:pt idx="31">
                  <c:v>0.40339999999999998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5"/>
        <c:overlap val="90"/>
        <c:axId val="-582005440"/>
        <c:axId val="-582003264"/>
      </c:barChart>
      <c:catAx>
        <c:axId val="-58200544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050"/>
            </a:pPr>
            <a:endParaRPr lang="en-US"/>
          </a:p>
        </c:txPr>
        <c:crossAx val="-582003264"/>
        <c:crosses val="autoZero"/>
        <c:auto val="1"/>
        <c:lblAlgn val="ctr"/>
        <c:lblOffset val="100"/>
        <c:noMultiLvlLbl val="0"/>
      </c:catAx>
      <c:valAx>
        <c:axId val="-582003264"/>
        <c:scaling>
          <c:orientation val="minMax"/>
        </c:scaling>
        <c:delete val="1"/>
        <c:axPos val="t"/>
        <c:numFmt formatCode="0%" sourceLinked="1"/>
        <c:majorTickMark val="out"/>
        <c:minorTickMark val="none"/>
        <c:tickLblPos val="nextTo"/>
        <c:crossAx val="-58200544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ser>
          <c:idx val="0"/>
          <c:order val="0"/>
          <c:explosion val="3"/>
          <c:dPt>
            <c:idx val="0"/>
            <c:bubble3D val="0"/>
            <c:spPr>
              <a:solidFill>
                <a:srgbClr val="EABE37"/>
              </a:solidFill>
            </c:spPr>
          </c:dPt>
          <c:dPt>
            <c:idx val="1"/>
            <c:bubble3D val="0"/>
            <c:spPr>
              <a:solidFill>
                <a:srgbClr val="9CC09D"/>
              </a:solidFill>
            </c:spPr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total!$W$2:$W$3</c:f>
              <c:strCache>
                <c:ptCount val="2"/>
                <c:pt idx="0">
                  <c:v>Rural</c:v>
                </c:pt>
                <c:pt idx="1">
                  <c:v>Urban</c:v>
                </c:pt>
              </c:strCache>
            </c:strRef>
          </c:cat>
          <c:val>
            <c:numRef>
              <c:f>total!$X$2:$X$3</c:f>
              <c:numCache>
                <c:formatCode>0%</c:formatCode>
                <c:ptCount val="2"/>
                <c:pt idx="0">
                  <c:v>0.44</c:v>
                </c:pt>
                <c:pt idx="1">
                  <c:v>0.56000000000000005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 w="25400">
          <a:noFill/>
        </a:ln>
      </c:spPr>
    </c:plotArea>
    <c:plotVisOnly val="1"/>
    <c:dispBlanksAs val="zero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2725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BC0350-6443-4F24-83DC-2DB2A2B8DAA9}" type="datetimeFigureOut">
              <a:rPr lang="en-US" smtClean="0"/>
              <a:t>8/4/2019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93788" y="1279525"/>
            <a:ext cx="491490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2725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41D2E3-0EBB-4BA7-A605-1F79E02318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8383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41D2E3-0EBB-4BA7-A605-1F79E02318C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5429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41D2E3-0EBB-4BA7-A605-1F79E02318C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197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41D2E3-0EBB-4BA7-A605-1F79E02318C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3804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41D2E3-0EBB-4BA7-A605-1F79E02318C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8547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74740" y="2254705"/>
            <a:ext cx="8780384" cy="155577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49480" y="4112895"/>
            <a:ext cx="7230904" cy="185483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24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49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074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099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23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148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173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198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7EA34-750E-45CF-8DF1-8AA04EF0DE67}" type="datetimeFigureOut">
              <a:rPr lang="ru-RU" smtClean="0"/>
              <a:pPr/>
              <a:t>04.08.2019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D59E4-B776-430F-8965-0EAD6B92F8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7EA34-750E-45CF-8DF1-8AA04EF0DE67}" type="datetimeFigureOut">
              <a:rPr lang="ru-RU" smtClean="0"/>
              <a:pPr/>
              <a:t>04.08.2019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D59E4-B776-430F-8965-0EAD6B92F8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489152" y="290659"/>
            <a:ext cx="2324219" cy="619286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16493" y="290659"/>
            <a:ext cx="6800493" cy="619286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7EA34-750E-45CF-8DF1-8AA04EF0DE67}" type="datetimeFigureOut">
              <a:rPr lang="ru-RU" smtClean="0"/>
              <a:pPr/>
              <a:t>04.08.2019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D59E4-B776-430F-8965-0EAD6B92F8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7EA34-750E-45CF-8DF1-8AA04EF0DE67}" type="datetimeFigureOut">
              <a:rPr lang="ru-RU" smtClean="0"/>
              <a:pPr/>
              <a:t>04.08.2019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D59E4-B776-430F-8965-0EAD6B92F8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988" y="4663972"/>
            <a:ext cx="8780384" cy="1441529"/>
          </a:xfr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15988" y="3076271"/>
            <a:ext cx="8780384" cy="1587698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247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0495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0743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200991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51239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301487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51735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401983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7EA34-750E-45CF-8DF1-8AA04EF0DE67}" type="datetimeFigureOut">
              <a:rPr lang="ru-RU" smtClean="0"/>
              <a:pPr/>
              <a:t>04.08.2019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D59E4-B776-430F-8965-0EAD6B92F8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6493" y="1693547"/>
            <a:ext cx="4562356" cy="4789979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51014" y="1693547"/>
            <a:ext cx="4562356" cy="4789979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7EA34-750E-45CF-8DF1-8AA04EF0DE67}" type="datetimeFigureOut">
              <a:rPr lang="ru-RU" smtClean="0"/>
              <a:pPr/>
              <a:t>04.08.2019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D59E4-B776-430F-8965-0EAD6B92F8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16493" y="1624662"/>
            <a:ext cx="4564150" cy="677084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502479" indent="0">
              <a:buNone/>
              <a:defRPr sz="2200" b="1"/>
            </a:lvl2pPr>
            <a:lvl3pPr marL="1004958" indent="0">
              <a:buNone/>
              <a:defRPr sz="2000" b="1"/>
            </a:lvl3pPr>
            <a:lvl4pPr marL="1507437" indent="0">
              <a:buNone/>
              <a:defRPr sz="1800" b="1"/>
            </a:lvl4pPr>
            <a:lvl5pPr marL="2009916" indent="0">
              <a:buNone/>
              <a:defRPr sz="1800" b="1"/>
            </a:lvl5pPr>
            <a:lvl6pPr marL="2512396" indent="0">
              <a:buNone/>
              <a:defRPr sz="1800" b="1"/>
            </a:lvl6pPr>
            <a:lvl7pPr marL="3014874" indent="0">
              <a:buNone/>
              <a:defRPr sz="1800" b="1"/>
            </a:lvl7pPr>
            <a:lvl8pPr marL="3517354" indent="0">
              <a:buNone/>
              <a:defRPr sz="1800" b="1"/>
            </a:lvl8pPr>
            <a:lvl9pPr marL="4019832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6493" y="2301744"/>
            <a:ext cx="4564150" cy="418178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247433" y="1624662"/>
            <a:ext cx="4565943" cy="677084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502479" indent="0">
              <a:buNone/>
              <a:defRPr sz="2200" b="1"/>
            </a:lvl2pPr>
            <a:lvl3pPr marL="1004958" indent="0">
              <a:buNone/>
              <a:defRPr sz="2000" b="1"/>
            </a:lvl3pPr>
            <a:lvl4pPr marL="1507437" indent="0">
              <a:buNone/>
              <a:defRPr sz="1800" b="1"/>
            </a:lvl4pPr>
            <a:lvl5pPr marL="2009916" indent="0">
              <a:buNone/>
              <a:defRPr sz="1800" b="1"/>
            </a:lvl5pPr>
            <a:lvl6pPr marL="2512396" indent="0">
              <a:buNone/>
              <a:defRPr sz="1800" b="1"/>
            </a:lvl6pPr>
            <a:lvl7pPr marL="3014874" indent="0">
              <a:buNone/>
              <a:defRPr sz="1800" b="1"/>
            </a:lvl7pPr>
            <a:lvl8pPr marL="3517354" indent="0">
              <a:buNone/>
              <a:defRPr sz="1800" b="1"/>
            </a:lvl8pPr>
            <a:lvl9pPr marL="4019832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247433" y="2301744"/>
            <a:ext cx="4565943" cy="418178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7EA34-750E-45CF-8DF1-8AA04EF0DE67}" type="datetimeFigureOut">
              <a:rPr lang="ru-RU" smtClean="0"/>
              <a:pPr/>
              <a:t>04.08.2019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D59E4-B776-430F-8965-0EAD6B92F8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7EA34-750E-45CF-8DF1-8AA04EF0DE67}" type="datetimeFigureOut">
              <a:rPr lang="ru-RU" smtClean="0"/>
              <a:pPr/>
              <a:t>04.08.2019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D59E4-B776-430F-8965-0EAD6B92F8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7EA34-750E-45CF-8DF1-8AA04EF0DE67}" type="datetimeFigureOut">
              <a:rPr lang="ru-RU" smtClean="0"/>
              <a:pPr/>
              <a:t>04.08.2019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D59E4-B776-430F-8965-0EAD6B92F8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6497" y="288979"/>
            <a:ext cx="3398454" cy="1229837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038690" y="288982"/>
            <a:ext cx="5774680" cy="6194545"/>
          </a:xfrm>
        </p:spPr>
        <p:txBody>
          <a:bodyPr/>
          <a:lstStyle>
            <a:lvl1pPr>
              <a:defRPr sz="3400"/>
            </a:lvl1pPr>
            <a:lvl2pPr>
              <a:defRPr sz="31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16497" y="1518819"/>
            <a:ext cx="3398454" cy="4964708"/>
          </a:xfrm>
        </p:spPr>
        <p:txBody>
          <a:bodyPr/>
          <a:lstStyle>
            <a:lvl1pPr marL="0" indent="0">
              <a:buNone/>
              <a:defRPr sz="1500"/>
            </a:lvl1pPr>
            <a:lvl2pPr marL="502479" indent="0">
              <a:buNone/>
              <a:defRPr sz="1400"/>
            </a:lvl2pPr>
            <a:lvl3pPr marL="1004958" indent="0">
              <a:buNone/>
              <a:defRPr sz="1100"/>
            </a:lvl3pPr>
            <a:lvl4pPr marL="1507437" indent="0">
              <a:buNone/>
              <a:defRPr sz="1000"/>
            </a:lvl4pPr>
            <a:lvl5pPr marL="2009916" indent="0">
              <a:buNone/>
              <a:defRPr sz="1000"/>
            </a:lvl5pPr>
            <a:lvl6pPr marL="2512396" indent="0">
              <a:buNone/>
              <a:defRPr sz="1000"/>
            </a:lvl6pPr>
            <a:lvl7pPr marL="3014874" indent="0">
              <a:buNone/>
              <a:defRPr sz="1000"/>
            </a:lvl7pPr>
            <a:lvl8pPr marL="3517354" indent="0">
              <a:buNone/>
              <a:defRPr sz="1000"/>
            </a:lvl8pPr>
            <a:lvl9pPr marL="4019832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7EA34-750E-45CF-8DF1-8AA04EF0DE67}" type="datetimeFigureOut">
              <a:rPr lang="ru-RU" smtClean="0"/>
              <a:pPr/>
              <a:t>04.08.2019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D59E4-B776-430F-8965-0EAD6B92F8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24725" y="5080637"/>
            <a:ext cx="6197918" cy="599798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24725" y="648520"/>
            <a:ext cx="6197918" cy="4354830"/>
          </a:xfrm>
        </p:spPr>
        <p:txBody>
          <a:bodyPr/>
          <a:lstStyle>
            <a:lvl1pPr marL="0" indent="0">
              <a:buNone/>
              <a:defRPr sz="3400"/>
            </a:lvl1pPr>
            <a:lvl2pPr marL="502479" indent="0">
              <a:buNone/>
              <a:defRPr sz="3100"/>
            </a:lvl2pPr>
            <a:lvl3pPr marL="1004958" indent="0">
              <a:buNone/>
              <a:defRPr sz="2600"/>
            </a:lvl3pPr>
            <a:lvl4pPr marL="1507437" indent="0">
              <a:buNone/>
              <a:defRPr sz="2200"/>
            </a:lvl4pPr>
            <a:lvl5pPr marL="2009916" indent="0">
              <a:buNone/>
              <a:defRPr sz="2200"/>
            </a:lvl5pPr>
            <a:lvl6pPr marL="2512396" indent="0">
              <a:buNone/>
              <a:defRPr sz="2200"/>
            </a:lvl6pPr>
            <a:lvl7pPr marL="3014874" indent="0">
              <a:buNone/>
              <a:defRPr sz="2200"/>
            </a:lvl7pPr>
            <a:lvl8pPr marL="3517354" indent="0">
              <a:buNone/>
              <a:defRPr sz="2200"/>
            </a:lvl8pPr>
            <a:lvl9pPr marL="4019832" indent="0">
              <a:buNone/>
              <a:defRPr sz="22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24725" y="5680436"/>
            <a:ext cx="6197918" cy="851813"/>
          </a:xfrm>
        </p:spPr>
        <p:txBody>
          <a:bodyPr/>
          <a:lstStyle>
            <a:lvl1pPr marL="0" indent="0">
              <a:buNone/>
              <a:defRPr sz="1500"/>
            </a:lvl1pPr>
            <a:lvl2pPr marL="502479" indent="0">
              <a:buNone/>
              <a:defRPr sz="1400"/>
            </a:lvl2pPr>
            <a:lvl3pPr marL="1004958" indent="0">
              <a:buNone/>
              <a:defRPr sz="1100"/>
            </a:lvl3pPr>
            <a:lvl4pPr marL="1507437" indent="0">
              <a:buNone/>
              <a:defRPr sz="1000"/>
            </a:lvl4pPr>
            <a:lvl5pPr marL="2009916" indent="0">
              <a:buNone/>
              <a:defRPr sz="1000"/>
            </a:lvl5pPr>
            <a:lvl6pPr marL="2512396" indent="0">
              <a:buNone/>
              <a:defRPr sz="1000"/>
            </a:lvl6pPr>
            <a:lvl7pPr marL="3014874" indent="0">
              <a:buNone/>
              <a:defRPr sz="1000"/>
            </a:lvl7pPr>
            <a:lvl8pPr marL="3517354" indent="0">
              <a:buNone/>
              <a:defRPr sz="1000"/>
            </a:lvl8pPr>
            <a:lvl9pPr marL="4019832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7EA34-750E-45CF-8DF1-8AA04EF0DE67}" type="datetimeFigureOut">
              <a:rPr lang="ru-RU" smtClean="0"/>
              <a:pPr/>
              <a:t>04.08.2019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D59E4-B776-430F-8965-0EAD6B92F8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6493" y="290658"/>
            <a:ext cx="9296877" cy="1209675"/>
          </a:xfrm>
          <a:prstGeom prst="rect">
            <a:avLst/>
          </a:prstGeom>
        </p:spPr>
        <p:txBody>
          <a:bodyPr vert="horz" lIns="100496" tIns="50248" rIns="100496" bIns="50248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16493" y="1693547"/>
            <a:ext cx="9296877" cy="4789979"/>
          </a:xfrm>
          <a:prstGeom prst="rect">
            <a:avLst/>
          </a:prstGeom>
        </p:spPr>
        <p:txBody>
          <a:bodyPr vert="horz" lIns="100496" tIns="50248" rIns="100496" bIns="50248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16493" y="6727139"/>
            <a:ext cx="2410301" cy="386424"/>
          </a:xfrm>
          <a:prstGeom prst="rect">
            <a:avLst/>
          </a:prstGeom>
        </p:spPr>
        <p:txBody>
          <a:bodyPr vert="horz" lIns="100496" tIns="50248" rIns="100496" bIns="50248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47EA34-750E-45CF-8DF1-8AA04EF0DE67}" type="datetimeFigureOut">
              <a:rPr lang="ru-RU" smtClean="0"/>
              <a:pPr/>
              <a:t>04.08.2019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529370" y="6727139"/>
            <a:ext cx="3271123" cy="386424"/>
          </a:xfrm>
          <a:prstGeom prst="rect">
            <a:avLst/>
          </a:prstGeom>
        </p:spPr>
        <p:txBody>
          <a:bodyPr vert="horz" lIns="100496" tIns="50248" rIns="100496" bIns="50248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403070" y="6727139"/>
            <a:ext cx="2410301" cy="386424"/>
          </a:xfrm>
          <a:prstGeom prst="rect">
            <a:avLst/>
          </a:prstGeom>
        </p:spPr>
        <p:txBody>
          <a:bodyPr vert="horz" lIns="100496" tIns="50248" rIns="100496" bIns="50248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6D59E4-B776-430F-8965-0EAD6B92F8E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cover dir="u"/>
  </p:transition>
  <p:txStyles>
    <p:titleStyle>
      <a:lvl1pPr algn="ctr" defTabSz="1004958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6858" indent="-376858" algn="l" defTabSz="1004958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816528" indent="-314049" algn="l" defTabSz="1004958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56197" indent="-251240" algn="l" defTabSz="1004958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58677" indent="-251240" algn="l" defTabSz="1004958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61155" indent="-251240" algn="l" defTabSz="1004958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63634" indent="-251240" algn="l" defTabSz="1004958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66114" indent="-251240" algn="l" defTabSz="1004958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68593" indent="-251240" algn="l" defTabSz="1004958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71071" indent="-251240" algn="l" defTabSz="1004958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0495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479" algn="l" defTabSz="100495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958" algn="l" defTabSz="100495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07437" algn="l" defTabSz="100495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09916" algn="l" defTabSz="100495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2396" algn="l" defTabSz="100495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14874" algn="l" defTabSz="100495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17354" algn="l" defTabSz="100495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19832" algn="l" defTabSz="100495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6.xml"/><Relationship Id="rId5" Type="http://schemas.openxmlformats.org/officeDocument/2006/relationships/chart" Target="../charts/chart5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8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10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12.xml"/><Relationship Id="rId5" Type="http://schemas.openxmlformats.org/officeDocument/2006/relationships/image" Target="../media/image11.png"/><Relationship Id="rId4" Type="http://schemas.openxmlformats.org/officeDocument/2006/relationships/chart" Target="../charts/chart1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14.xml"/><Relationship Id="rId5" Type="http://schemas.openxmlformats.org/officeDocument/2006/relationships/image" Target="../media/image12.png"/><Relationship Id="rId4" Type="http://schemas.openxmlformats.org/officeDocument/2006/relationships/chart" Target="../charts/char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12" descr="Untitled-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28427" y="532681"/>
            <a:ext cx="3600000" cy="4312413"/>
          </a:xfrm>
          <a:prstGeom prst="rect">
            <a:avLst/>
          </a:prstGeom>
        </p:spPr>
      </p:pic>
      <p:pic>
        <p:nvPicPr>
          <p:cNvPr id="7" name="Рисунок 16" descr="Untitled-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36539" y="1252761"/>
            <a:ext cx="1807206" cy="18002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804492" y="1684809"/>
            <a:ext cx="4354847" cy="224676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ctr"/>
            <a:r>
              <a:rPr lang="it-IT" dirty="0" smtClean="0">
                <a:solidFill>
                  <a:srgbClr val="A5C09D"/>
                </a:solidFill>
              </a:rPr>
              <a:t>JUNE </a:t>
            </a:r>
            <a:r>
              <a:rPr lang="it-IT" dirty="0" smtClean="0">
                <a:solidFill>
                  <a:srgbClr val="A5C09D"/>
                </a:solidFill>
              </a:rPr>
              <a:t>2019 </a:t>
            </a:r>
            <a:endParaRPr lang="it-IT" dirty="0">
              <a:solidFill>
                <a:srgbClr val="A5C09D"/>
              </a:solidFill>
            </a:endParaRPr>
          </a:p>
          <a:p>
            <a:pPr fontAlgn="ctr"/>
            <a:r>
              <a:rPr lang="it-IT" sz="4000" b="1" dirty="0" smtClean="0">
                <a:solidFill>
                  <a:srgbClr val="A5C09D"/>
                </a:solidFill>
              </a:rPr>
              <a:t>ONLINE AUDIENCE </a:t>
            </a:r>
          </a:p>
          <a:p>
            <a:pPr fontAlgn="ctr"/>
            <a:r>
              <a:rPr lang="it-IT" sz="4000" b="1" dirty="0" smtClean="0">
                <a:solidFill>
                  <a:srgbClr val="A5C09D"/>
                </a:solidFill>
              </a:rPr>
              <a:t>STUDY REPORT</a:t>
            </a:r>
          </a:p>
          <a:p>
            <a:pPr fontAlgn="ctr"/>
            <a:endParaRPr lang="it-IT" b="1" dirty="0" smtClean="0">
              <a:solidFill>
                <a:srgbClr val="A5C09D"/>
              </a:solidFill>
            </a:endParaRPr>
          </a:p>
          <a:p>
            <a:pPr fontAlgn="ctr"/>
            <a:r>
              <a:rPr lang="it-IT" dirty="0" smtClean="0">
                <a:solidFill>
                  <a:srgbClr val="A5C09D"/>
                </a:solidFill>
              </a:rPr>
              <a:t>.MD INTERNET POPULATION - 1 840</a:t>
            </a:r>
            <a:r>
              <a:rPr lang="ro-RO" dirty="0" smtClean="0">
                <a:solidFill>
                  <a:srgbClr val="A5C09D"/>
                </a:solidFill>
              </a:rPr>
              <a:t> </a:t>
            </a:r>
            <a:r>
              <a:rPr lang="en-US" dirty="0" smtClean="0">
                <a:solidFill>
                  <a:srgbClr val="A5C09D"/>
                </a:solidFill>
              </a:rPr>
              <a:t>020</a:t>
            </a:r>
            <a:endParaRPr lang="it-IT" dirty="0">
              <a:solidFill>
                <a:srgbClr val="A5C09D"/>
              </a:solidFill>
            </a:endParaRPr>
          </a:p>
        </p:txBody>
      </p:sp>
      <p:pic>
        <p:nvPicPr>
          <p:cNvPr id="15" name="Рисунок 15" descr="logo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613203" y="6365329"/>
            <a:ext cx="2243420" cy="555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0997182"/>
      </p:ext>
    </p:extLst>
  </p:cSld>
  <p:clrMapOvr>
    <a:masterClrMapping/>
  </p:clrMapOvr>
  <p:transition spd="slow">
    <p:cover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93253075"/>
              </p:ext>
            </p:extLst>
          </p:nvPr>
        </p:nvGraphicFramePr>
        <p:xfrm>
          <a:off x="8068052" y="1468785"/>
          <a:ext cx="2261811" cy="2160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4338" name="AutoShape 2" descr="Imagini pentru pictogram интернет пользователи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340" name="AutoShape 4" descr="Imagini pentru pictogram интернет пользователи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6" name="AutoShape 2" descr="Imagini pentru pictogram money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6" name="Рисунок 15" descr="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600652" y="6869385"/>
            <a:ext cx="1080001" cy="26738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8796197" y="6581353"/>
            <a:ext cx="1239432" cy="246215"/>
          </a:xfrm>
          <a:prstGeom prst="rect">
            <a:avLst/>
          </a:prstGeom>
          <a:noFill/>
        </p:spPr>
        <p:txBody>
          <a:bodyPr wrap="none" lIns="91435" tIns="45717" rIns="91435" bIns="45717" rtlCol="0">
            <a:spAutoFit/>
          </a:bodyPr>
          <a:lstStyle/>
          <a:p>
            <a:r>
              <a:rPr lang="en-US" sz="1000" dirty="0" smtClean="0">
                <a:solidFill>
                  <a:srgbClr val="52687D"/>
                </a:solidFill>
              </a:rPr>
              <a:t>SMTAI // </a:t>
            </a:r>
            <a:r>
              <a:rPr lang="en-US" sz="1000" dirty="0" smtClean="0">
                <a:solidFill>
                  <a:srgbClr val="52687D"/>
                </a:solidFill>
              </a:rPr>
              <a:t>JUNE </a:t>
            </a:r>
            <a:r>
              <a:rPr lang="en-US" sz="1000" dirty="0" smtClean="0">
                <a:solidFill>
                  <a:srgbClr val="52687D"/>
                </a:solidFill>
              </a:rPr>
              <a:t>2019</a:t>
            </a:r>
            <a:endParaRPr lang="ru-RU" sz="1000" dirty="0" smtClean="0">
              <a:solidFill>
                <a:srgbClr val="52687D"/>
              </a:solidFill>
            </a:endParaRPr>
          </a:p>
        </p:txBody>
      </p:sp>
      <p:cxnSp>
        <p:nvCxnSpPr>
          <p:cNvPr id="39" name="Łącznik prostoliniowy 10"/>
          <p:cNvCxnSpPr/>
          <p:nvPr/>
        </p:nvCxnSpPr>
        <p:spPr>
          <a:xfrm flipV="1">
            <a:off x="8045251" y="748705"/>
            <a:ext cx="0" cy="5760592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rot="10800000">
            <a:off x="8893042" y="205719"/>
            <a:ext cx="504000" cy="0"/>
          </a:xfrm>
          <a:prstGeom prst="line">
            <a:avLst/>
          </a:prstGeom>
          <a:ln w="9525">
            <a:solidFill>
              <a:srgbClr val="54C7F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rot="10800000">
            <a:off x="8893042" y="565760"/>
            <a:ext cx="504000" cy="0"/>
          </a:xfrm>
          <a:prstGeom prst="line">
            <a:avLst/>
          </a:prstGeom>
          <a:ln w="9525">
            <a:solidFill>
              <a:srgbClr val="54C7F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Прямоугольник 43"/>
          <p:cNvSpPr/>
          <p:nvPr/>
        </p:nvSpPr>
        <p:spPr>
          <a:xfrm>
            <a:off x="8915083" y="249420"/>
            <a:ext cx="465182" cy="307771"/>
          </a:xfrm>
          <a:prstGeom prst="rect">
            <a:avLst/>
          </a:prstGeom>
        </p:spPr>
        <p:txBody>
          <a:bodyPr wrap="none" lIns="91435" tIns="45717" rIns="91435" bIns="45717">
            <a:spAutoFit/>
          </a:bodyPr>
          <a:lstStyle/>
          <a:p>
            <a:r>
              <a:rPr lang="en-US" sz="1400" b="1" dirty="0" smtClean="0">
                <a:solidFill>
                  <a:srgbClr val="52687D"/>
                </a:solidFill>
                <a:latin typeface="Netto OT Bold" pitchFamily="2" charset="0"/>
              </a:rPr>
              <a:t>SEX</a:t>
            </a:r>
            <a:endParaRPr lang="ru-RU" sz="1400" b="1" dirty="0" smtClean="0">
              <a:solidFill>
                <a:srgbClr val="52687D"/>
              </a:solidFill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8236765" y="637388"/>
            <a:ext cx="1793494" cy="276993"/>
          </a:xfrm>
          <a:prstGeom prst="rect">
            <a:avLst/>
          </a:prstGeom>
        </p:spPr>
        <p:txBody>
          <a:bodyPr wrap="none" lIns="91435" tIns="45717" rIns="91435" bIns="45717">
            <a:spAutoFit/>
          </a:bodyPr>
          <a:lstStyle/>
          <a:p>
            <a:r>
              <a:rPr lang="ro-RO" sz="1200" dirty="0" smtClean="0">
                <a:solidFill>
                  <a:srgbClr val="52687D"/>
                </a:solidFill>
              </a:rPr>
              <a:t>AUDIENCE COMPOSITION</a:t>
            </a:r>
            <a:endParaRPr lang="ru-RU" sz="1200" dirty="0">
              <a:solidFill>
                <a:srgbClr val="52687D"/>
              </a:solidFill>
            </a:endParaRPr>
          </a:p>
        </p:txBody>
      </p:sp>
      <p:pic>
        <p:nvPicPr>
          <p:cNvPr id="2" name="Picture 2" descr="G:\descarcari\icomoon_1_icons\PNG\man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451211" y="2681283"/>
            <a:ext cx="360000" cy="360000"/>
          </a:xfrm>
          <a:prstGeom prst="rect">
            <a:avLst/>
          </a:prstGeom>
          <a:noFill/>
        </p:spPr>
      </p:pic>
      <p:pic>
        <p:nvPicPr>
          <p:cNvPr id="1027" name="Picture 3" descr="G:\descarcari\icomoon_1_icons\PNG\woman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519707" y="2057389"/>
            <a:ext cx="360000" cy="360000"/>
          </a:xfrm>
          <a:prstGeom prst="rect">
            <a:avLst/>
          </a:prstGeom>
          <a:noFill/>
        </p:spPr>
      </p:pic>
      <p:graphicFrame>
        <p:nvGraphicFramePr>
          <p:cNvPr id="19" name="Диаграмма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52471294"/>
              </p:ext>
            </p:extLst>
          </p:nvPr>
        </p:nvGraphicFramePr>
        <p:xfrm>
          <a:off x="-1" y="0"/>
          <a:ext cx="8045251" cy="7258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 descr="Imagini pentru pictogram интернет пользователи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340" name="AutoShape 4" descr="Imagini pentru pictogram интернет пользователи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6" name="AutoShape 2" descr="Imagini pentru pictogram money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6" name="Рисунок 15" descr="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600652" y="6869385"/>
            <a:ext cx="1080001" cy="267380"/>
          </a:xfrm>
          <a:prstGeom prst="rect">
            <a:avLst/>
          </a:prstGeom>
        </p:spPr>
      </p:pic>
      <p:cxnSp>
        <p:nvCxnSpPr>
          <p:cNvPr id="39" name="Łącznik prostoliniowy 10"/>
          <p:cNvCxnSpPr/>
          <p:nvPr/>
        </p:nvCxnSpPr>
        <p:spPr>
          <a:xfrm flipV="1">
            <a:off x="8045251" y="748705"/>
            <a:ext cx="0" cy="5760592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rot="10800000">
            <a:off x="8893042" y="205719"/>
            <a:ext cx="504000" cy="0"/>
          </a:xfrm>
          <a:prstGeom prst="line">
            <a:avLst/>
          </a:prstGeom>
          <a:ln w="9525">
            <a:solidFill>
              <a:srgbClr val="54C7F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rot="10800000">
            <a:off x="8893042" y="565760"/>
            <a:ext cx="504000" cy="0"/>
          </a:xfrm>
          <a:prstGeom prst="line">
            <a:avLst/>
          </a:prstGeom>
          <a:ln w="9525">
            <a:solidFill>
              <a:srgbClr val="54C7F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Прямоугольник 43"/>
          <p:cNvSpPr/>
          <p:nvPr/>
        </p:nvSpPr>
        <p:spPr>
          <a:xfrm>
            <a:off x="8915083" y="271439"/>
            <a:ext cx="493458" cy="307771"/>
          </a:xfrm>
          <a:prstGeom prst="rect">
            <a:avLst/>
          </a:prstGeom>
        </p:spPr>
        <p:txBody>
          <a:bodyPr wrap="none" lIns="91435" tIns="45717" rIns="91435" bIns="45717">
            <a:spAutoFit/>
          </a:bodyPr>
          <a:lstStyle/>
          <a:p>
            <a:r>
              <a:rPr lang="en-US" sz="1400" b="1" dirty="0" smtClean="0">
                <a:solidFill>
                  <a:srgbClr val="52687D"/>
                </a:solidFill>
                <a:latin typeface="Netto OT Bold" pitchFamily="2" charset="0"/>
              </a:rPr>
              <a:t>AGE</a:t>
            </a:r>
            <a:endParaRPr lang="ru-RU" sz="1400" b="1" dirty="0" smtClean="0">
              <a:solidFill>
                <a:srgbClr val="52687D"/>
              </a:solidFill>
              <a:latin typeface="Netto OT Bold" pitchFamily="2" charset="0"/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8261275" y="637388"/>
            <a:ext cx="1793494" cy="276993"/>
          </a:xfrm>
          <a:prstGeom prst="rect">
            <a:avLst/>
          </a:prstGeom>
        </p:spPr>
        <p:txBody>
          <a:bodyPr wrap="none" lIns="91435" tIns="45717" rIns="91435" bIns="45717">
            <a:spAutoFit/>
          </a:bodyPr>
          <a:lstStyle/>
          <a:p>
            <a:r>
              <a:rPr lang="ro-RO" sz="1200" dirty="0" smtClean="0">
                <a:solidFill>
                  <a:srgbClr val="52687D"/>
                </a:solidFill>
              </a:rPr>
              <a:t>AUDIENCE COMPOSITION</a:t>
            </a:r>
            <a:endParaRPr lang="ru-RU" sz="1200" dirty="0">
              <a:solidFill>
                <a:srgbClr val="52687D"/>
              </a:solidFill>
            </a:endParaRPr>
          </a:p>
        </p:txBody>
      </p:sp>
      <p:pic>
        <p:nvPicPr>
          <p:cNvPr id="18" name="Рисунок 17" descr="Безымянный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05346" y="4254710"/>
            <a:ext cx="750921" cy="1800000"/>
          </a:xfrm>
          <a:prstGeom prst="rect">
            <a:avLst/>
          </a:prstGeom>
        </p:spPr>
      </p:pic>
      <p:graphicFrame>
        <p:nvGraphicFramePr>
          <p:cNvPr id="17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27089994"/>
              </p:ext>
            </p:extLst>
          </p:nvPr>
        </p:nvGraphicFramePr>
        <p:xfrm>
          <a:off x="8066723" y="1404461"/>
          <a:ext cx="2263140" cy="28583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8796197" y="6581353"/>
            <a:ext cx="1239432" cy="246215"/>
          </a:xfrm>
          <a:prstGeom prst="rect">
            <a:avLst/>
          </a:prstGeom>
          <a:noFill/>
        </p:spPr>
        <p:txBody>
          <a:bodyPr wrap="none" lIns="91435" tIns="45717" rIns="91435" bIns="45717" rtlCol="0">
            <a:spAutoFit/>
          </a:bodyPr>
          <a:lstStyle/>
          <a:p>
            <a:r>
              <a:rPr lang="en-US" sz="1000" dirty="0" smtClean="0">
                <a:solidFill>
                  <a:srgbClr val="52687D"/>
                </a:solidFill>
              </a:rPr>
              <a:t>SMTAI // </a:t>
            </a:r>
            <a:r>
              <a:rPr lang="en-US" sz="1000" dirty="0" smtClean="0">
                <a:solidFill>
                  <a:srgbClr val="52687D"/>
                </a:solidFill>
              </a:rPr>
              <a:t>JUNE </a:t>
            </a:r>
            <a:r>
              <a:rPr lang="en-US" sz="1000" dirty="0" smtClean="0">
                <a:solidFill>
                  <a:srgbClr val="52687D"/>
                </a:solidFill>
              </a:rPr>
              <a:t>2019</a:t>
            </a:r>
            <a:endParaRPr lang="ru-RU" sz="1000" dirty="0" smtClean="0">
              <a:solidFill>
                <a:srgbClr val="52687D"/>
              </a:solidFill>
            </a:endParaRPr>
          </a:p>
        </p:txBody>
      </p:sp>
      <p:graphicFrame>
        <p:nvGraphicFramePr>
          <p:cNvPr id="19" name="Диаграмма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82719513"/>
              </p:ext>
            </p:extLst>
          </p:nvPr>
        </p:nvGraphicFramePr>
        <p:xfrm>
          <a:off x="0" y="0"/>
          <a:ext cx="8045251" cy="7258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 descr="Imagini pentru pictogram интернет пользователи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340" name="AutoShape 4" descr="Imagini pentru pictogram интернет пользователи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6" name="AutoShape 2" descr="Imagini pentru pictogram money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6" name="Рисунок 15" descr="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600652" y="6869385"/>
            <a:ext cx="1080001" cy="267380"/>
          </a:xfrm>
          <a:prstGeom prst="rect">
            <a:avLst/>
          </a:prstGeom>
        </p:spPr>
      </p:pic>
      <p:cxnSp>
        <p:nvCxnSpPr>
          <p:cNvPr id="39" name="Łącznik prostoliniowy 10"/>
          <p:cNvCxnSpPr/>
          <p:nvPr/>
        </p:nvCxnSpPr>
        <p:spPr>
          <a:xfrm flipV="1">
            <a:off x="8045251" y="748705"/>
            <a:ext cx="0" cy="5760592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rot="10800000">
            <a:off x="8893042" y="205719"/>
            <a:ext cx="504000" cy="0"/>
          </a:xfrm>
          <a:prstGeom prst="line">
            <a:avLst/>
          </a:prstGeom>
          <a:ln w="9525">
            <a:solidFill>
              <a:srgbClr val="54C7F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rot="10800000">
            <a:off x="8893042" y="565760"/>
            <a:ext cx="504000" cy="0"/>
          </a:xfrm>
          <a:prstGeom prst="line">
            <a:avLst/>
          </a:prstGeom>
          <a:ln w="9525">
            <a:solidFill>
              <a:srgbClr val="54C7F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Прямоугольник 43"/>
          <p:cNvSpPr/>
          <p:nvPr/>
        </p:nvSpPr>
        <p:spPr>
          <a:xfrm>
            <a:off x="8652488" y="271439"/>
            <a:ext cx="1036556" cy="307771"/>
          </a:xfrm>
          <a:prstGeom prst="rect">
            <a:avLst/>
          </a:prstGeom>
        </p:spPr>
        <p:txBody>
          <a:bodyPr wrap="none" lIns="91435" tIns="45717" rIns="91435" bIns="45717">
            <a:spAutoFit/>
          </a:bodyPr>
          <a:lstStyle/>
          <a:p>
            <a:r>
              <a:rPr lang="en-US" sz="1400" b="1" dirty="0" smtClean="0">
                <a:solidFill>
                  <a:srgbClr val="52687D"/>
                </a:solidFill>
                <a:latin typeface="Netto OT Bold" pitchFamily="2" charset="0"/>
              </a:rPr>
              <a:t>EDUCATION</a:t>
            </a:r>
            <a:endParaRPr lang="ru-RU" sz="1400" b="1" dirty="0" smtClean="0">
              <a:solidFill>
                <a:srgbClr val="52687D"/>
              </a:solidFill>
              <a:latin typeface="Netto OT Bold" pitchFamily="2" charset="0"/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8261275" y="637388"/>
            <a:ext cx="1793494" cy="276993"/>
          </a:xfrm>
          <a:prstGeom prst="rect">
            <a:avLst/>
          </a:prstGeom>
        </p:spPr>
        <p:txBody>
          <a:bodyPr wrap="none" lIns="91435" tIns="45717" rIns="91435" bIns="45717">
            <a:spAutoFit/>
          </a:bodyPr>
          <a:lstStyle/>
          <a:p>
            <a:r>
              <a:rPr lang="ro-RO" sz="1200" dirty="0" smtClean="0">
                <a:solidFill>
                  <a:srgbClr val="52687D"/>
                </a:solidFill>
              </a:rPr>
              <a:t>AUDIENCE COMPOSITION</a:t>
            </a:r>
            <a:endParaRPr lang="ru-RU" sz="1200" dirty="0">
              <a:solidFill>
                <a:srgbClr val="52687D"/>
              </a:solidFill>
            </a:endParaRPr>
          </a:p>
        </p:txBody>
      </p:sp>
      <p:pic>
        <p:nvPicPr>
          <p:cNvPr id="17" name="Рисунок 16" descr="Безымянный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70453" y="4349105"/>
            <a:ext cx="1166896" cy="1800000"/>
          </a:xfrm>
          <a:prstGeom prst="rect">
            <a:avLst/>
          </a:prstGeom>
        </p:spPr>
      </p:pic>
      <p:graphicFrame>
        <p:nvGraphicFramePr>
          <p:cNvPr id="19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56822915"/>
              </p:ext>
            </p:extLst>
          </p:nvPr>
        </p:nvGraphicFramePr>
        <p:xfrm>
          <a:off x="8026230" y="1328473"/>
          <a:ext cx="2307600" cy="2858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8796197" y="6581353"/>
            <a:ext cx="1239432" cy="246215"/>
          </a:xfrm>
          <a:prstGeom prst="rect">
            <a:avLst/>
          </a:prstGeom>
          <a:noFill/>
        </p:spPr>
        <p:txBody>
          <a:bodyPr wrap="none" lIns="91435" tIns="45717" rIns="91435" bIns="45717" rtlCol="0">
            <a:spAutoFit/>
          </a:bodyPr>
          <a:lstStyle/>
          <a:p>
            <a:r>
              <a:rPr lang="en-US" sz="1000" dirty="0" smtClean="0">
                <a:solidFill>
                  <a:srgbClr val="52687D"/>
                </a:solidFill>
              </a:rPr>
              <a:t>SMTAI // </a:t>
            </a:r>
            <a:r>
              <a:rPr lang="en-US" sz="1000" dirty="0" smtClean="0">
                <a:solidFill>
                  <a:srgbClr val="52687D"/>
                </a:solidFill>
              </a:rPr>
              <a:t>JUNE </a:t>
            </a:r>
            <a:r>
              <a:rPr lang="en-US" sz="1000" dirty="0" smtClean="0">
                <a:solidFill>
                  <a:srgbClr val="52687D"/>
                </a:solidFill>
              </a:rPr>
              <a:t>2019</a:t>
            </a:r>
            <a:endParaRPr lang="ru-RU" sz="1000" dirty="0" smtClean="0">
              <a:solidFill>
                <a:srgbClr val="52687D"/>
              </a:solidFill>
            </a:endParaRPr>
          </a:p>
        </p:txBody>
      </p:sp>
      <p:graphicFrame>
        <p:nvGraphicFramePr>
          <p:cNvPr id="20" name="Диаграмма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88762165"/>
              </p:ext>
            </p:extLst>
          </p:nvPr>
        </p:nvGraphicFramePr>
        <p:xfrm>
          <a:off x="-6894" y="0"/>
          <a:ext cx="8026944" cy="7258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 descr="Imagini pentru pictogram интернет пользователи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340" name="AutoShape 4" descr="Imagini pentru pictogram интернет пользователи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6" name="AutoShape 2" descr="Imagini pentru pictogram money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6" name="Рисунок 15" descr="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600652" y="6869385"/>
            <a:ext cx="1080001" cy="267380"/>
          </a:xfrm>
          <a:prstGeom prst="rect">
            <a:avLst/>
          </a:prstGeom>
        </p:spPr>
      </p:pic>
      <p:cxnSp>
        <p:nvCxnSpPr>
          <p:cNvPr id="39" name="Łącznik prostoliniowy 10"/>
          <p:cNvCxnSpPr/>
          <p:nvPr/>
        </p:nvCxnSpPr>
        <p:spPr>
          <a:xfrm flipV="1">
            <a:off x="8045251" y="748705"/>
            <a:ext cx="0" cy="5760592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rot="10800000">
            <a:off x="8893042" y="205719"/>
            <a:ext cx="504000" cy="0"/>
          </a:xfrm>
          <a:prstGeom prst="line">
            <a:avLst/>
          </a:prstGeom>
          <a:ln w="9525">
            <a:solidFill>
              <a:srgbClr val="54C7F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rot="10800000">
            <a:off x="8893042" y="565760"/>
            <a:ext cx="504000" cy="0"/>
          </a:xfrm>
          <a:prstGeom prst="line">
            <a:avLst/>
          </a:prstGeom>
          <a:ln w="9525">
            <a:solidFill>
              <a:srgbClr val="54C7F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Прямоугольник 43"/>
          <p:cNvSpPr/>
          <p:nvPr/>
        </p:nvSpPr>
        <p:spPr>
          <a:xfrm>
            <a:off x="8621315" y="271439"/>
            <a:ext cx="1120297" cy="307771"/>
          </a:xfrm>
          <a:prstGeom prst="rect">
            <a:avLst/>
          </a:prstGeom>
        </p:spPr>
        <p:txBody>
          <a:bodyPr wrap="none" lIns="91435" tIns="45717" rIns="91435" bIns="45717">
            <a:spAutoFit/>
          </a:bodyPr>
          <a:lstStyle/>
          <a:p>
            <a:r>
              <a:rPr lang="en-US" sz="1400" b="1" dirty="0" smtClean="0">
                <a:solidFill>
                  <a:srgbClr val="52687D"/>
                </a:solidFill>
                <a:latin typeface="Netto OT Bold" pitchFamily="2" charset="0"/>
              </a:rPr>
              <a:t>OCCUPATION</a:t>
            </a:r>
            <a:endParaRPr lang="ru-RU" sz="1400" b="1" dirty="0" smtClean="0">
              <a:solidFill>
                <a:srgbClr val="52687D"/>
              </a:solidFill>
              <a:latin typeface="Netto OT Bold" pitchFamily="2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261275" y="637388"/>
            <a:ext cx="1793494" cy="276993"/>
          </a:xfrm>
          <a:prstGeom prst="rect">
            <a:avLst/>
          </a:prstGeom>
        </p:spPr>
        <p:txBody>
          <a:bodyPr wrap="none" lIns="91435" tIns="45717" rIns="91435" bIns="45717">
            <a:spAutoFit/>
          </a:bodyPr>
          <a:lstStyle/>
          <a:p>
            <a:r>
              <a:rPr lang="ro-RO" sz="1200" dirty="0" smtClean="0">
                <a:solidFill>
                  <a:srgbClr val="52687D"/>
                </a:solidFill>
              </a:rPr>
              <a:t>AUDIENCE COMPOSITION</a:t>
            </a:r>
            <a:endParaRPr lang="ru-RU" sz="1200" dirty="0">
              <a:solidFill>
                <a:srgbClr val="52687D"/>
              </a:solidFill>
            </a:endParaRPr>
          </a:p>
        </p:txBody>
      </p:sp>
      <p:graphicFrame>
        <p:nvGraphicFramePr>
          <p:cNvPr id="13" name="Диаграмма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75227109"/>
              </p:ext>
            </p:extLst>
          </p:nvPr>
        </p:nvGraphicFramePr>
        <p:xfrm>
          <a:off x="8022451" y="1414447"/>
          <a:ext cx="2307412" cy="2857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9" name="Рисунок 18" descr="Безымянный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79605" y="4421113"/>
            <a:ext cx="2009601" cy="1728000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8796197" y="6581353"/>
            <a:ext cx="1239432" cy="246215"/>
          </a:xfrm>
          <a:prstGeom prst="rect">
            <a:avLst/>
          </a:prstGeom>
          <a:noFill/>
        </p:spPr>
        <p:txBody>
          <a:bodyPr wrap="none" lIns="91435" tIns="45717" rIns="91435" bIns="45717" rtlCol="0">
            <a:spAutoFit/>
          </a:bodyPr>
          <a:lstStyle/>
          <a:p>
            <a:r>
              <a:rPr lang="en-US" sz="1000" dirty="0" smtClean="0">
                <a:solidFill>
                  <a:srgbClr val="52687D"/>
                </a:solidFill>
              </a:rPr>
              <a:t>SMTAI // </a:t>
            </a:r>
            <a:r>
              <a:rPr lang="en-US" sz="1000" dirty="0" smtClean="0">
                <a:solidFill>
                  <a:srgbClr val="52687D"/>
                </a:solidFill>
              </a:rPr>
              <a:t>JUNE </a:t>
            </a:r>
            <a:r>
              <a:rPr lang="en-US" sz="1000" dirty="0" smtClean="0">
                <a:solidFill>
                  <a:srgbClr val="52687D"/>
                </a:solidFill>
              </a:rPr>
              <a:t>2019</a:t>
            </a:r>
            <a:endParaRPr lang="ru-RU" sz="1000" dirty="0" smtClean="0">
              <a:solidFill>
                <a:srgbClr val="52687D"/>
              </a:solidFill>
            </a:endParaRPr>
          </a:p>
        </p:txBody>
      </p:sp>
      <p:graphicFrame>
        <p:nvGraphicFramePr>
          <p:cNvPr id="20" name="Диаграмма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14748740"/>
              </p:ext>
            </p:extLst>
          </p:nvPr>
        </p:nvGraphicFramePr>
        <p:xfrm>
          <a:off x="0" y="0"/>
          <a:ext cx="8045251" cy="7258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 descr="Imagini pentru pictogram интернет пользователи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340" name="AutoShape 4" descr="Imagini pentru pictogram интернет пользователи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6" name="AutoShape 2" descr="Imagini pentru pictogram money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6" name="Рисунок 15" descr="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600652" y="6869385"/>
            <a:ext cx="1080001" cy="267380"/>
          </a:xfrm>
          <a:prstGeom prst="rect">
            <a:avLst/>
          </a:prstGeom>
        </p:spPr>
      </p:pic>
      <p:cxnSp>
        <p:nvCxnSpPr>
          <p:cNvPr id="39" name="Łącznik prostoliniowy 10"/>
          <p:cNvCxnSpPr/>
          <p:nvPr/>
        </p:nvCxnSpPr>
        <p:spPr>
          <a:xfrm flipV="1">
            <a:off x="8045251" y="748705"/>
            <a:ext cx="0" cy="5760592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rot="10800000">
            <a:off x="8893042" y="205719"/>
            <a:ext cx="504000" cy="0"/>
          </a:xfrm>
          <a:prstGeom prst="line">
            <a:avLst/>
          </a:prstGeom>
          <a:ln w="9525">
            <a:solidFill>
              <a:srgbClr val="54C7F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rot="10800000">
            <a:off x="8893042" y="565760"/>
            <a:ext cx="504000" cy="0"/>
          </a:xfrm>
          <a:prstGeom prst="line">
            <a:avLst/>
          </a:prstGeom>
          <a:ln w="9525">
            <a:solidFill>
              <a:srgbClr val="54C7F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Прямоугольник 43"/>
          <p:cNvSpPr/>
          <p:nvPr/>
        </p:nvSpPr>
        <p:spPr>
          <a:xfrm>
            <a:off x="8578899" y="249420"/>
            <a:ext cx="1156076" cy="307771"/>
          </a:xfrm>
          <a:prstGeom prst="rect">
            <a:avLst/>
          </a:prstGeom>
        </p:spPr>
        <p:txBody>
          <a:bodyPr wrap="none" lIns="91435" tIns="45717" rIns="91435" bIns="45717">
            <a:spAutoFit/>
          </a:bodyPr>
          <a:lstStyle/>
          <a:p>
            <a:r>
              <a:rPr lang="en-US" sz="1400" b="1" dirty="0" smtClean="0">
                <a:solidFill>
                  <a:srgbClr val="52687D"/>
                </a:solidFill>
                <a:latin typeface="Netto OT Bold" pitchFamily="2" charset="0"/>
              </a:rPr>
              <a:t>URBAN / RURAL</a:t>
            </a:r>
            <a:endParaRPr lang="ru-RU" sz="1400" b="1" dirty="0" smtClean="0">
              <a:solidFill>
                <a:srgbClr val="52687D"/>
              </a:solidFill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8261275" y="637388"/>
            <a:ext cx="1793494" cy="276993"/>
          </a:xfrm>
          <a:prstGeom prst="rect">
            <a:avLst/>
          </a:prstGeom>
        </p:spPr>
        <p:txBody>
          <a:bodyPr wrap="none" lIns="91435" tIns="45717" rIns="91435" bIns="45717">
            <a:spAutoFit/>
          </a:bodyPr>
          <a:lstStyle/>
          <a:p>
            <a:r>
              <a:rPr lang="ro-RO" sz="1200" dirty="0" smtClean="0">
                <a:solidFill>
                  <a:srgbClr val="52687D"/>
                </a:solidFill>
              </a:rPr>
              <a:t>AUDIENCE COMPOSITION</a:t>
            </a:r>
            <a:endParaRPr lang="ru-RU" sz="1200" dirty="0">
              <a:solidFill>
                <a:srgbClr val="52687D"/>
              </a:solidFill>
            </a:endParaRPr>
          </a:p>
        </p:txBody>
      </p:sp>
      <p:graphicFrame>
        <p:nvGraphicFramePr>
          <p:cNvPr id="15" name="Диаграмма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52972755"/>
              </p:ext>
            </p:extLst>
          </p:nvPr>
        </p:nvGraphicFramePr>
        <p:xfrm>
          <a:off x="8022451" y="1485885"/>
          <a:ext cx="2307412" cy="2124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2052" name="Picture 4" descr="G:\descarcari\icomoon_4_icons\PNG\home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338610" y="1918669"/>
            <a:ext cx="360000" cy="360000"/>
          </a:xfrm>
          <a:prstGeom prst="rect">
            <a:avLst/>
          </a:prstGeom>
          <a:noFill/>
        </p:spPr>
      </p:pic>
      <p:pic>
        <p:nvPicPr>
          <p:cNvPr id="2053" name="Picture 5" descr="G:\descarcari\icomoon_4_icons\PNG\office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780652" y="2817113"/>
            <a:ext cx="360000" cy="360000"/>
          </a:xfrm>
          <a:prstGeom prst="rect">
            <a:avLst/>
          </a:prstGeom>
          <a:noFill/>
        </p:spPr>
      </p:pic>
      <p:sp>
        <p:nvSpPr>
          <p:cNvPr id="17" name="TextBox 16"/>
          <p:cNvSpPr txBox="1"/>
          <p:nvPr/>
        </p:nvSpPr>
        <p:spPr>
          <a:xfrm>
            <a:off x="8796197" y="6581353"/>
            <a:ext cx="1239432" cy="246215"/>
          </a:xfrm>
          <a:prstGeom prst="rect">
            <a:avLst/>
          </a:prstGeom>
          <a:noFill/>
        </p:spPr>
        <p:txBody>
          <a:bodyPr wrap="none" lIns="91435" tIns="45717" rIns="91435" bIns="45717" rtlCol="0">
            <a:spAutoFit/>
          </a:bodyPr>
          <a:lstStyle/>
          <a:p>
            <a:r>
              <a:rPr lang="en-US" sz="1000" dirty="0" smtClean="0">
                <a:solidFill>
                  <a:srgbClr val="52687D"/>
                </a:solidFill>
              </a:rPr>
              <a:t>SMTAI // </a:t>
            </a:r>
            <a:r>
              <a:rPr lang="en-US" sz="1000" dirty="0" smtClean="0">
                <a:solidFill>
                  <a:srgbClr val="52687D"/>
                </a:solidFill>
              </a:rPr>
              <a:t>JUNE </a:t>
            </a:r>
            <a:r>
              <a:rPr lang="en-US" sz="1000" dirty="0" smtClean="0">
                <a:solidFill>
                  <a:srgbClr val="52687D"/>
                </a:solidFill>
              </a:rPr>
              <a:t>2019</a:t>
            </a:r>
            <a:endParaRPr lang="ru-RU" sz="1000" dirty="0" smtClean="0">
              <a:solidFill>
                <a:srgbClr val="52687D"/>
              </a:solidFill>
            </a:endParaRPr>
          </a:p>
        </p:txBody>
      </p:sp>
      <p:graphicFrame>
        <p:nvGraphicFramePr>
          <p:cNvPr id="19" name="Диаграмма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04979296"/>
              </p:ext>
            </p:extLst>
          </p:nvPr>
        </p:nvGraphicFramePr>
        <p:xfrm>
          <a:off x="0" y="0"/>
          <a:ext cx="8045251" cy="7258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 descr="Imagini pentru pictogram интернет пользователи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340" name="AutoShape 4" descr="Imagini pentru pictogram интернет пользователи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6" name="AutoShape 2" descr="Imagini pentru pictogram money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6" name="Рисунок 15" descr="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600652" y="6869385"/>
            <a:ext cx="1080001" cy="267380"/>
          </a:xfrm>
          <a:prstGeom prst="rect">
            <a:avLst/>
          </a:prstGeom>
        </p:spPr>
      </p:pic>
      <p:cxnSp>
        <p:nvCxnSpPr>
          <p:cNvPr id="39" name="Łącznik prostoliniowy 10"/>
          <p:cNvCxnSpPr/>
          <p:nvPr/>
        </p:nvCxnSpPr>
        <p:spPr>
          <a:xfrm flipV="1">
            <a:off x="8045251" y="748705"/>
            <a:ext cx="0" cy="5760592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rot="10800000">
            <a:off x="8893042" y="205719"/>
            <a:ext cx="504000" cy="0"/>
          </a:xfrm>
          <a:prstGeom prst="line">
            <a:avLst/>
          </a:prstGeom>
          <a:ln w="9525">
            <a:solidFill>
              <a:srgbClr val="54C7F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rot="10800000">
            <a:off x="8893042" y="565760"/>
            <a:ext cx="504000" cy="0"/>
          </a:xfrm>
          <a:prstGeom prst="line">
            <a:avLst/>
          </a:prstGeom>
          <a:ln w="9525">
            <a:solidFill>
              <a:srgbClr val="54C7F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Прямоугольник 43"/>
          <p:cNvSpPr/>
          <p:nvPr/>
        </p:nvSpPr>
        <p:spPr>
          <a:xfrm>
            <a:off x="8786951" y="249420"/>
            <a:ext cx="739295" cy="307771"/>
          </a:xfrm>
          <a:prstGeom prst="rect">
            <a:avLst/>
          </a:prstGeom>
        </p:spPr>
        <p:txBody>
          <a:bodyPr wrap="none" lIns="91435" tIns="45717" rIns="91435" bIns="45717">
            <a:spAutoFit/>
          </a:bodyPr>
          <a:lstStyle/>
          <a:p>
            <a:r>
              <a:rPr lang="en-US" sz="1400" b="1" dirty="0" smtClean="0">
                <a:solidFill>
                  <a:srgbClr val="52687D"/>
                </a:solidFill>
                <a:latin typeface="Netto OT Bold" pitchFamily="2" charset="0"/>
              </a:rPr>
              <a:t>REGION</a:t>
            </a:r>
            <a:endParaRPr lang="ru-RU" sz="1400" b="1" dirty="0" smtClean="0">
              <a:solidFill>
                <a:srgbClr val="52687D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261275" y="637388"/>
            <a:ext cx="1793494" cy="276993"/>
          </a:xfrm>
          <a:prstGeom prst="rect">
            <a:avLst/>
          </a:prstGeom>
        </p:spPr>
        <p:txBody>
          <a:bodyPr wrap="none" lIns="91435" tIns="45717" rIns="91435" bIns="45717">
            <a:spAutoFit/>
          </a:bodyPr>
          <a:lstStyle/>
          <a:p>
            <a:r>
              <a:rPr lang="ro-RO" sz="1200" dirty="0" smtClean="0">
                <a:solidFill>
                  <a:srgbClr val="52687D"/>
                </a:solidFill>
              </a:rPr>
              <a:t>AUDIENCE COMPOSITION</a:t>
            </a:r>
            <a:endParaRPr lang="ru-RU" sz="1200" dirty="0">
              <a:solidFill>
                <a:srgbClr val="52687D"/>
              </a:solidFill>
            </a:endParaRPr>
          </a:p>
        </p:txBody>
      </p:sp>
      <p:graphicFrame>
        <p:nvGraphicFramePr>
          <p:cNvPr id="22" name="Диаграмма 2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25454497"/>
              </p:ext>
            </p:extLst>
          </p:nvPr>
        </p:nvGraphicFramePr>
        <p:xfrm>
          <a:off x="8022452" y="1485886"/>
          <a:ext cx="2307412" cy="2857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24" name="Рисунок 23" descr="Безымянный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82454" y="4652017"/>
            <a:ext cx="986618" cy="1620000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8796197" y="6581353"/>
            <a:ext cx="1239432" cy="246215"/>
          </a:xfrm>
          <a:prstGeom prst="rect">
            <a:avLst/>
          </a:prstGeom>
          <a:noFill/>
        </p:spPr>
        <p:txBody>
          <a:bodyPr wrap="none" lIns="91435" tIns="45717" rIns="91435" bIns="45717" rtlCol="0">
            <a:spAutoFit/>
          </a:bodyPr>
          <a:lstStyle/>
          <a:p>
            <a:r>
              <a:rPr lang="en-US" sz="1000" dirty="0" smtClean="0">
                <a:solidFill>
                  <a:srgbClr val="52687D"/>
                </a:solidFill>
              </a:rPr>
              <a:t>SMTAI // </a:t>
            </a:r>
            <a:r>
              <a:rPr lang="en-US" sz="1000" dirty="0" smtClean="0">
                <a:solidFill>
                  <a:srgbClr val="52687D"/>
                </a:solidFill>
              </a:rPr>
              <a:t>JUNE </a:t>
            </a:r>
            <a:r>
              <a:rPr lang="en-US" sz="1000" dirty="0" smtClean="0">
                <a:solidFill>
                  <a:srgbClr val="52687D"/>
                </a:solidFill>
              </a:rPr>
              <a:t>2018</a:t>
            </a:r>
            <a:endParaRPr lang="ru-RU" sz="1000" dirty="0" smtClean="0">
              <a:solidFill>
                <a:srgbClr val="52687D"/>
              </a:solidFill>
            </a:endParaRPr>
          </a:p>
        </p:txBody>
      </p:sp>
      <p:graphicFrame>
        <p:nvGraphicFramePr>
          <p:cNvPr id="17" name="Диаграмма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59512224"/>
              </p:ext>
            </p:extLst>
          </p:nvPr>
        </p:nvGraphicFramePr>
        <p:xfrm>
          <a:off x="28435" y="0"/>
          <a:ext cx="8016816" cy="7258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 descr="Imagini pentru pictogram интернет пользователи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340" name="AutoShape 4" descr="Imagini pentru pictogram интернет пользователи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6" name="AutoShape 2" descr="Imagini pentru pictogram money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6" name="Рисунок 15" descr="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600652" y="6869385"/>
            <a:ext cx="1080001" cy="267380"/>
          </a:xfrm>
          <a:prstGeom prst="rect">
            <a:avLst/>
          </a:prstGeom>
        </p:spPr>
      </p:pic>
      <p:cxnSp>
        <p:nvCxnSpPr>
          <p:cNvPr id="39" name="Łącznik prostoliniowy 10"/>
          <p:cNvCxnSpPr/>
          <p:nvPr/>
        </p:nvCxnSpPr>
        <p:spPr>
          <a:xfrm flipV="1">
            <a:off x="8045251" y="748705"/>
            <a:ext cx="0" cy="5760592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rot="10800000">
            <a:off x="8893042" y="205719"/>
            <a:ext cx="504000" cy="0"/>
          </a:xfrm>
          <a:prstGeom prst="line">
            <a:avLst/>
          </a:prstGeom>
          <a:ln w="9525">
            <a:solidFill>
              <a:srgbClr val="54C7F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rot="10800000">
            <a:off x="8893042" y="565760"/>
            <a:ext cx="504000" cy="0"/>
          </a:xfrm>
          <a:prstGeom prst="line">
            <a:avLst/>
          </a:prstGeom>
          <a:ln w="9525">
            <a:solidFill>
              <a:srgbClr val="54C7F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Прямоугольник 43"/>
          <p:cNvSpPr/>
          <p:nvPr/>
        </p:nvSpPr>
        <p:spPr>
          <a:xfrm>
            <a:off x="8238550" y="241281"/>
            <a:ext cx="1822925" cy="307771"/>
          </a:xfrm>
          <a:prstGeom prst="rect">
            <a:avLst/>
          </a:prstGeom>
        </p:spPr>
        <p:txBody>
          <a:bodyPr wrap="none" lIns="91435" tIns="45717" rIns="91435" bIns="45717">
            <a:spAutoFit/>
          </a:bodyPr>
          <a:lstStyle/>
          <a:p>
            <a:r>
              <a:rPr lang="en-US" sz="1400" b="1" dirty="0">
                <a:solidFill>
                  <a:srgbClr val="52687D"/>
                </a:solidFill>
                <a:latin typeface="Netto OT Bold" pitchFamily="2" charset="0"/>
              </a:rPr>
              <a:t>HOUSEHOLD NET INCOME</a:t>
            </a:r>
            <a:endParaRPr lang="ru-RU" sz="1400" b="1" dirty="0">
              <a:solidFill>
                <a:srgbClr val="52687D"/>
              </a:solidFill>
              <a:latin typeface="Netto OT Bold" pitchFamily="2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261275" y="637388"/>
            <a:ext cx="1793494" cy="276993"/>
          </a:xfrm>
          <a:prstGeom prst="rect">
            <a:avLst/>
          </a:prstGeom>
        </p:spPr>
        <p:txBody>
          <a:bodyPr wrap="none" lIns="91435" tIns="45717" rIns="91435" bIns="45717">
            <a:spAutoFit/>
          </a:bodyPr>
          <a:lstStyle/>
          <a:p>
            <a:r>
              <a:rPr lang="ro-RO" sz="1200" dirty="0" smtClean="0">
                <a:solidFill>
                  <a:srgbClr val="52687D"/>
                </a:solidFill>
              </a:rPr>
              <a:t>AUDIENCE COMPOSITION</a:t>
            </a:r>
            <a:endParaRPr lang="ru-RU" sz="1200" dirty="0">
              <a:solidFill>
                <a:srgbClr val="52687D"/>
              </a:solidFill>
            </a:endParaRPr>
          </a:p>
        </p:txBody>
      </p:sp>
      <p:graphicFrame>
        <p:nvGraphicFramePr>
          <p:cNvPr id="15" name="Диаграмма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15537757"/>
              </p:ext>
            </p:extLst>
          </p:nvPr>
        </p:nvGraphicFramePr>
        <p:xfrm>
          <a:off x="8022451" y="1485885"/>
          <a:ext cx="2307412" cy="2857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19" name="Рисунок 18" descr="Безымянный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80485" y="4761917"/>
            <a:ext cx="1351574" cy="1440000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8796197" y="6581353"/>
            <a:ext cx="1239432" cy="246215"/>
          </a:xfrm>
          <a:prstGeom prst="rect">
            <a:avLst/>
          </a:prstGeom>
          <a:noFill/>
        </p:spPr>
        <p:txBody>
          <a:bodyPr wrap="none" lIns="91435" tIns="45717" rIns="91435" bIns="45717" rtlCol="0">
            <a:spAutoFit/>
          </a:bodyPr>
          <a:lstStyle/>
          <a:p>
            <a:r>
              <a:rPr lang="en-US" sz="1000" dirty="0" smtClean="0">
                <a:solidFill>
                  <a:srgbClr val="52687D"/>
                </a:solidFill>
              </a:rPr>
              <a:t>SMTAI // </a:t>
            </a:r>
            <a:r>
              <a:rPr lang="en-US" sz="1000" dirty="0" smtClean="0">
                <a:solidFill>
                  <a:srgbClr val="52687D"/>
                </a:solidFill>
              </a:rPr>
              <a:t>JUNE </a:t>
            </a:r>
            <a:r>
              <a:rPr lang="en-US" sz="1000" dirty="0" smtClean="0">
                <a:solidFill>
                  <a:srgbClr val="52687D"/>
                </a:solidFill>
              </a:rPr>
              <a:t>2019</a:t>
            </a:r>
            <a:endParaRPr lang="ru-RU" sz="1000" dirty="0" smtClean="0">
              <a:solidFill>
                <a:srgbClr val="52687D"/>
              </a:solidFill>
            </a:endParaRPr>
          </a:p>
        </p:txBody>
      </p:sp>
      <p:graphicFrame>
        <p:nvGraphicFramePr>
          <p:cNvPr id="20" name="Диаграмма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95260441"/>
              </p:ext>
            </p:extLst>
          </p:nvPr>
        </p:nvGraphicFramePr>
        <p:xfrm>
          <a:off x="0" y="0"/>
          <a:ext cx="8022451" cy="7258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14165</TotalTime>
  <Words>122</Words>
  <Application>Microsoft Office PowerPoint</Application>
  <PresentationFormat>Custom</PresentationFormat>
  <Paragraphs>81</Paragraphs>
  <Slides>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Netto OT Bold</vt:lpstr>
      <vt:lpstr>Тема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Reanimator Extreme Edition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BATI</dc:creator>
  <cp:lastModifiedBy>User</cp:lastModifiedBy>
  <cp:revision>1297</cp:revision>
  <dcterms:created xsi:type="dcterms:W3CDTF">2016-02-03T18:49:27Z</dcterms:created>
  <dcterms:modified xsi:type="dcterms:W3CDTF">2019-08-04T19:56:55Z</dcterms:modified>
</cp:coreProperties>
</file>