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1" r:id="rId5"/>
    <p:sldId id="278" r:id="rId6"/>
    <p:sldId id="373" r:id="rId7"/>
    <p:sldId id="270" r:id="rId8"/>
    <p:sldId id="371" r:id="rId9"/>
    <p:sldId id="379" r:id="rId10"/>
    <p:sldId id="378" r:id="rId11"/>
    <p:sldId id="262" r:id="rId12"/>
    <p:sldId id="380" r:id="rId13"/>
    <p:sldId id="266" r:id="rId14"/>
    <p:sldId id="381" r:id="rId15"/>
    <p:sldId id="376" r:id="rId16"/>
    <p:sldId id="382" r:id="rId17"/>
    <p:sldId id="368" r:id="rId18"/>
    <p:sldId id="383" r:id="rId19"/>
    <p:sldId id="362" r:id="rId20"/>
    <p:sldId id="384" r:id="rId21"/>
    <p:sldId id="360" r:id="rId2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1" y="115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WORK%20BATI\SMTAI\Prezentari%20Stas\&#1050;&#1085;&#1080;&#1075;&#1072;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WORK%20BATI\SMTAI\Prezentari%20Stas\&#1050;&#1085;&#1080;&#1075;&#1072;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WORK%20BATI\SMTAI\Prezentari%20Stas\&#1050;&#1085;&#1080;&#1075;&#1072;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WORK%20BATI\SMTAI\Prezentari%20Stas\&#1050;&#1085;&#1080;&#1075;&#1072;1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WORK%20BATI\SMTAI\Prezentari%20Stas\&#1050;&#1085;&#1080;&#1075;&#1072;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WORK%20BATI\SMTAI\Prezentari%20Stas\&#1050;&#1085;&#1080;&#1075;&#1072;1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WORK%20BATI\SMTAI\Prezentari%20Stas\&#1050;&#1085;&#1080;&#1075;&#1072;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'edu ac'!$A$2:$A$29</c:f>
              <c:strCache>
                <c:ptCount val="28"/>
                <c:pt idx="0">
                  <c:v>mold-street.com</c:v>
                </c:pt>
                <c:pt idx="1">
                  <c:v>moldova.org</c:v>
                </c:pt>
                <c:pt idx="2">
                  <c:v>unimedia.md</c:v>
                </c:pt>
                <c:pt idx="3">
                  <c:v>ea.md</c:v>
                </c:pt>
                <c:pt idx="4">
                  <c:v>agora.md</c:v>
                </c:pt>
                <c:pt idx="5">
                  <c:v>kp.md</c:v>
                </c:pt>
                <c:pt idx="6">
                  <c:v>zdg.md</c:v>
                </c:pt>
                <c:pt idx="7">
                  <c:v>unica.md</c:v>
                </c:pt>
                <c:pt idx="8">
                  <c:v>sputnik.md</c:v>
                </c:pt>
                <c:pt idx="9">
                  <c:v>tv8.md</c:v>
                </c:pt>
                <c:pt idx="10">
                  <c:v>newsmaker.md</c:v>
                </c:pt>
                <c:pt idx="11">
                  <c:v>esp.md</c:v>
                </c:pt>
                <c:pt idx="12">
                  <c:v>noi.md</c:v>
                </c:pt>
                <c:pt idx="13">
                  <c:v>protv.md</c:v>
                </c:pt>
                <c:pt idx="14">
                  <c:v>nokta.md</c:v>
                </c:pt>
                <c:pt idx="15">
                  <c:v>perfecte.md</c:v>
                </c:pt>
                <c:pt idx="16">
                  <c:v>stiri.md</c:v>
                </c:pt>
                <c:pt idx="17">
                  <c:v>md.mail.ru</c:v>
                </c:pt>
                <c:pt idx="18">
                  <c:v>point.md</c:v>
                </c:pt>
                <c:pt idx="19">
                  <c:v>diez.md</c:v>
                </c:pt>
                <c:pt idx="20">
                  <c:v>gismeteo.md</c:v>
                </c:pt>
                <c:pt idx="21">
                  <c:v>moldovenii.md</c:v>
                </c:pt>
                <c:pt idx="22">
                  <c:v>vk.com</c:v>
                </c:pt>
                <c:pt idx="23">
                  <c:v>makler.md</c:v>
                </c:pt>
                <c:pt idx="24">
                  <c:v>ivi.ru</c:v>
                </c:pt>
                <c:pt idx="25">
                  <c:v>megogo.net</c:v>
                </c:pt>
                <c:pt idx="26">
                  <c:v>999.md</c:v>
                </c:pt>
                <c:pt idx="27">
                  <c:v>ok.ru</c:v>
                </c:pt>
              </c:strCache>
            </c:strRef>
          </c:cat>
          <c:val>
            <c:numRef>
              <c:f>'edu ac'!$B$2:$B$29</c:f>
              <c:numCache>
                <c:formatCode>0%</c:formatCode>
                <c:ptCount val="28"/>
                <c:pt idx="0">
                  <c:v>2.7300000000000001E-2</c:v>
                </c:pt>
                <c:pt idx="1">
                  <c:v>5.5E-2</c:v>
                </c:pt>
                <c:pt idx="2">
                  <c:v>8.8800000000000004E-2</c:v>
                </c:pt>
                <c:pt idx="3">
                  <c:v>0.15029999999999999</c:v>
                </c:pt>
                <c:pt idx="4">
                  <c:v>3.2500000000000001E-2</c:v>
                </c:pt>
                <c:pt idx="5">
                  <c:v>4.7100000000000003E-2</c:v>
                </c:pt>
                <c:pt idx="6">
                  <c:v>9.5899999999999999E-2</c:v>
                </c:pt>
                <c:pt idx="7">
                  <c:v>8.5699999999999998E-2</c:v>
                </c:pt>
                <c:pt idx="8">
                  <c:v>1.95E-2</c:v>
                </c:pt>
                <c:pt idx="9">
                  <c:v>8.8999999999999996E-2</c:v>
                </c:pt>
                <c:pt idx="10">
                  <c:v>0.12570000000000001</c:v>
                </c:pt>
                <c:pt idx="11">
                  <c:v>0.1163</c:v>
                </c:pt>
                <c:pt idx="12">
                  <c:v>7.2800000000000004E-2</c:v>
                </c:pt>
                <c:pt idx="13">
                  <c:v>8.4000000000000005E-2</c:v>
                </c:pt>
                <c:pt idx="15">
                  <c:v>9.5000000000000001E-2</c:v>
                </c:pt>
                <c:pt idx="16">
                  <c:v>0.129</c:v>
                </c:pt>
                <c:pt idx="17">
                  <c:v>0.12759999999999999</c:v>
                </c:pt>
                <c:pt idx="18">
                  <c:v>0.1555</c:v>
                </c:pt>
                <c:pt idx="19">
                  <c:v>0.12909999999999999</c:v>
                </c:pt>
                <c:pt idx="20">
                  <c:v>0.19370000000000001</c:v>
                </c:pt>
                <c:pt idx="21">
                  <c:v>8.2000000000000003E-2</c:v>
                </c:pt>
                <c:pt idx="22">
                  <c:v>0.19450000000000001</c:v>
                </c:pt>
                <c:pt idx="23">
                  <c:v>0.2321</c:v>
                </c:pt>
                <c:pt idx="24">
                  <c:v>0.1837</c:v>
                </c:pt>
                <c:pt idx="25">
                  <c:v>0.19359999999999999</c:v>
                </c:pt>
                <c:pt idx="26">
                  <c:v>0.17949999999999999</c:v>
                </c:pt>
                <c:pt idx="27">
                  <c:v>0.19919999999999999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'edu ac'!$A$2:$A$29</c:f>
              <c:strCache>
                <c:ptCount val="28"/>
                <c:pt idx="0">
                  <c:v>mold-street.com</c:v>
                </c:pt>
                <c:pt idx="1">
                  <c:v>moldova.org</c:v>
                </c:pt>
                <c:pt idx="2">
                  <c:v>unimedia.md</c:v>
                </c:pt>
                <c:pt idx="3">
                  <c:v>ea.md</c:v>
                </c:pt>
                <c:pt idx="4">
                  <c:v>agora.md</c:v>
                </c:pt>
                <c:pt idx="5">
                  <c:v>kp.md</c:v>
                </c:pt>
                <c:pt idx="6">
                  <c:v>zdg.md</c:v>
                </c:pt>
                <c:pt idx="7">
                  <c:v>unica.md</c:v>
                </c:pt>
                <c:pt idx="8">
                  <c:v>sputnik.md</c:v>
                </c:pt>
                <c:pt idx="9">
                  <c:v>tv8.md</c:v>
                </c:pt>
                <c:pt idx="10">
                  <c:v>newsmaker.md</c:v>
                </c:pt>
                <c:pt idx="11">
                  <c:v>esp.md</c:v>
                </c:pt>
                <c:pt idx="12">
                  <c:v>noi.md</c:v>
                </c:pt>
                <c:pt idx="13">
                  <c:v>protv.md</c:v>
                </c:pt>
                <c:pt idx="14">
                  <c:v>nokta.md</c:v>
                </c:pt>
                <c:pt idx="15">
                  <c:v>perfecte.md</c:v>
                </c:pt>
                <c:pt idx="16">
                  <c:v>stiri.md</c:v>
                </c:pt>
                <c:pt idx="17">
                  <c:v>md.mail.ru</c:v>
                </c:pt>
                <c:pt idx="18">
                  <c:v>point.md</c:v>
                </c:pt>
                <c:pt idx="19">
                  <c:v>diez.md</c:v>
                </c:pt>
                <c:pt idx="20">
                  <c:v>gismeteo.md</c:v>
                </c:pt>
                <c:pt idx="21">
                  <c:v>moldovenii.md</c:v>
                </c:pt>
                <c:pt idx="22">
                  <c:v>vk.com</c:v>
                </c:pt>
                <c:pt idx="23">
                  <c:v>makler.md</c:v>
                </c:pt>
                <c:pt idx="24">
                  <c:v>ivi.ru</c:v>
                </c:pt>
                <c:pt idx="25">
                  <c:v>megogo.net</c:v>
                </c:pt>
                <c:pt idx="26">
                  <c:v>999.md</c:v>
                </c:pt>
                <c:pt idx="27">
                  <c:v>ok.ru</c:v>
                </c:pt>
              </c:strCache>
            </c:strRef>
          </c:cat>
          <c:val>
            <c:numRef>
              <c:f>'edu ac'!$C$2:$C$29</c:f>
              <c:numCache>
                <c:formatCode>0%</c:formatCode>
                <c:ptCount val="28"/>
                <c:pt idx="1">
                  <c:v>8.7099999999999997E-2</c:v>
                </c:pt>
                <c:pt idx="2">
                  <c:v>0.13980000000000001</c:v>
                </c:pt>
                <c:pt idx="3">
                  <c:v>8.8499999999999995E-2</c:v>
                </c:pt>
                <c:pt idx="4">
                  <c:v>0.11550000000000001</c:v>
                </c:pt>
                <c:pt idx="5">
                  <c:v>0.21010000000000001</c:v>
                </c:pt>
                <c:pt idx="6">
                  <c:v>0.13200000000000001</c:v>
                </c:pt>
                <c:pt idx="7">
                  <c:v>0.2258</c:v>
                </c:pt>
                <c:pt idx="8">
                  <c:v>0.2389</c:v>
                </c:pt>
                <c:pt idx="9">
                  <c:v>0.14480000000000001</c:v>
                </c:pt>
                <c:pt idx="10">
                  <c:v>0.1399</c:v>
                </c:pt>
                <c:pt idx="11">
                  <c:v>0.15260000000000001</c:v>
                </c:pt>
                <c:pt idx="12">
                  <c:v>0.22689999999999999</c:v>
                </c:pt>
                <c:pt idx="13">
                  <c:v>0.1507</c:v>
                </c:pt>
                <c:pt idx="14">
                  <c:v>8.8999999999999996E-2</c:v>
                </c:pt>
                <c:pt idx="15">
                  <c:v>0.12889999999999999</c:v>
                </c:pt>
                <c:pt idx="16">
                  <c:v>0.20730000000000001</c:v>
                </c:pt>
                <c:pt idx="17">
                  <c:v>0.16919999999999999</c:v>
                </c:pt>
                <c:pt idx="18">
                  <c:v>0.1401</c:v>
                </c:pt>
                <c:pt idx="19">
                  <c:v>0.1028</c:v>
                </c:pt>
                <c:pt idx="20">
                  <c:v>0.17599999999999999</c:v>
                </c:pt>
                <c:pt idx="21">
                  <c:v>0.21</c:v>
                </c:pt>
                <c:pt idx="22">
                  <c:v>0.16619999999999999</c:v>
                </c:pt>
                <c:pt idx="23">
                  <c:v>0.1729</c:v>
                </c:pt>
                <c:pt idx="24">
                  <c:v>0.26729999999999998</c:v>
                </c:pt>
                <c:pt idx="25">
                  <c:v>0.20399999999999999</c:v>
                </c:pt>
                <c:pt idx="26">
                  <c:v>0.21809999999999999</c:v>
                </c:pt>
                <c:pt idx="27">
                  <c:v>0.29089999999999999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'edu ac'!$A$2:$A$29</c:f>
              <c:strCache>
                <c:ptCount val="28"/>
                <c:pt idx="0">
                  <c:v>mold-street.com</c:v>
                </c:pt>
                <c:pt idx="1">
                  <c:v>moldova.org</c:v>
                </c:pt>
                <c:pt idx="2">
                  <c:v>unimedia.md</c:v>
                </c:pt>
                <c:pt idx="3">
                  <c:v>ea.md</c:v>
                </c:pt>
                <c:pt idx="4">
                  <c:v>agora.md</c:v>
                </c:pt>
                <c:pt idx="5">
                  <c:v>kp.md</c:v>
                </c:pt>
                <c:pt idx="6">
                  <c:v>zdg.md</c:v>
                </c:pt>
                <c:pt idx="7">
                  <c:v>unica.md</c:v>
                </c:pt>
                <c:pt idx="8">
                  <c:v>sputnik.md</c:v>
                </c:pt>
                <c:pt idx="9">
                  <c:v>tv8.md</c:v>
                </c:pt>
                <c:pt idx="10">
                  <c:v>newsmaker.md</c:v>
                </c:pt>
                <c:pt idx="11">
                  <c:v>esp.md</c:v>
                </c:pt>
                <c:pt idx="12">
                  <c:v>noi.md</c:v>
                </c:pt>
                <c:pt idx="13">
                  <c:v>protv.md</c:v>
                </c:pt>
                <c:pt idx="14">
                  <c:v>nokta.md</c:v>
                </c:pt>
                <c:pt idx="15">
                  <c:v>perfecte.md</c:v>
                </c:pt>
                <c:pt idx="16">
                  <c:v>stiri.md</c:v>
                </c:pt>
                <c:pt idx="17">
                  <c:v>md.mail.ru</c:v>
                </c:pt>
                <c:pt idx="18">
                  <c:v>point.md</c:v>
                </c:pt>
                <c:pt idx="19">
                  <c:v>diez.md</c:v>
                </c:pt>
                <c:pt idx="20">
                  <c:v>gismeteo.md</c:v>
                </c:pt>
                <c:pt idx="21">
                  <c:v>moldovenii.md</c:v>
                </c:pt>
                <c:pt idx="22">
                  <c:v>vk.com</c:v>
                </c:pt>
                <c:pt idx="23">
                  <c:v>makler.md</c:v>
                </c:pt>
                <c:pt idx="24">
                  <c:v>ivi.ru</c:v>
                </c:pt>
                <c:pt idx="25">
                  <c:v>megogo.net</c:v>
                </c:pt>
                <c:pt idx="26">
                  <c:v>999.md</c:v>
                </c:pt>
                <c:pt idx="27">
                  <c:v>ok.ru</c:v>
                </c:pt>
              </c:strCache>
            </c:strRef>
          </c:cat>
          <c:val>
            <c:numRef>
              <c:f>'edu ac'!$D$2:$D$29</c:f>
              <c:numCache>
                <c:formatCode>0%</c:formatCode>
                <c:ptCount val="28"/>
                <c:pt idx="0">
                  <c:v>0.23930000000000001</c:v>
                </c:pt>
                <c:pt idx="1">
                  <c:v>0.15809999999999999</c:v>
                </c:pt>
                <c:pt idx="2">
                  <c:v>0.1676</c:v>
                </c:pt>
                <c:pt idx="3">
                  <c:v>0.2445</c:v>
                </c:pt>
                <c:pt idx="4">
                  <c:v>0.2666</c:v>
                </c:pt>
                <c:pt idx="5">
                  <c:v>0.16059999999999999</c:v>
                </c:pt>
                <c:pt idx="6">
                  <c:v>0.25159999999999999</c:v>
                </c:pt>
                <c:pt idx="7">
                  <c:v>0.1905</c:v>
                </c:pt>
                <c:pt idx="8">
                  <c:v>0.2777</c:v>
                </c:pt>
                <c:pt idx="9">
                  <c:v>0.26469999999999999</c:v>
                </c:pt>
                <c:pt idx="10">
                  <c:v>0.2039</c:v>
                </c:pt>
                <c:pt idx="11">
                  <c:v>0.2021</c:v>
                </c:pt>
                <c:pt idx="12">
                  <c:v>0.17660000000000001</c:v>
                </c:pt>
                <c:pt idx="13">
                  <c:v>0.26129999999999998</c:v>
                </c:pt>
                <c:pt idx="14">
                  <c:v>0.15179999999999999</c:v>
                </c:pt>
                <c:pt idx="15">
                  <c:v>0.33040000000000003</c:v>
                </c:pt>
                <c:pt idx="16">
                  <c:v>0.2329</c:v>
                </c:pt>
                <c:pt idx="17">
                  <c:v>0.1774</c:v>
                </c:pt>
                <c:pt idx="18">
                  <c:v>0.26529999999999998</c:v>
                </c:pt>
                <c:pt idx="19">
                  <c:v>0.34949999999999998</c:v>
                </c:pt>
                <c:pt idx="20">
                  <c:v>0.21529999999999999</c:v>
                </c:pt>
                <c:pt idx="21">
                  <c:v>0.40010000000000001</c:v>
                </c:pt>
                <c:pt idx="22">
                  <c:v>0.29620000000000002</c:v>
                </c:pt>
                <c:pt idx="23">
                  <c:v>0.27560000000000001</c:v>
                </c:pt>
                <c:pt idx="24">
                  <c:v>0.2626</c:v>
                </c:pt>
                <c:pt idx="25">
                  <c:v>0.34939999999999999</c:v>
                </c:pt>
                <c:pt idx="26">
                  <c:v>0.32669999999999999</c:v>
                </c:pt>
                <c:pt idx="27">
                  <c:v>0.25459999999999999</c:v>
                </c:pt>
              </c:numCache>
            </c:numRef>
          </c:val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'edu ac'!$A$2:$A$29</c:f>
              <c:strCache>
                <c:ptCount val="28"/>
                <c:pt idx="0">
                  <c:v>mold-street.com</c:v>
                </c:pt>
                <c:pt idx="1">
                  <c:v>moldova.org</c:v>
                </c:pt>
                <c:pt idx="2">
                  <c:v>unimedia.md</c:v>
                </c:pt>
                <c:pt idx="3">
                  <c:v>ea.md</c:v>
                </c:pt>
                <c:pt idx="4">
                  <c:v>agora.md</c:v>
                </c:pt>
                <c:pt idx="5">
                  <c:v>kp.md</c:v>
                </c:pt>
                <c:pt idx="6">
                  <c:v>zdg.md</c:v>
                </c:pt>
                <c:pt idx="7">
                  <c:v>unica.md</c:v>
                </c:pt>
                <c:pt idx="8">
                  <c:v>sputnik.md</c:v>
                </c:pt>
                <c:pt idx="9">
                  <c:v>tv8.md</c:v>
                </c:pt>
                <c:pt idx="10">
                  <c:v>newsmaker.md</c:v>
                </c:pt>
                <c:pt idx="11">
                  <c:v>esp.md</c:v>
                </c:pt>
                <c:pt idx="12">
                  <c:v>noi.md</c:v>
                </c:pt>
                <c:pt idx="13">
                  <c:v>protv.md</c:v>
                </c:pt>
                <c:pt idx="14">
                  <c:v>nokta.md</c:v>
                </c:pt>
                <c:pt idx="15">
                  <c:v>perfecte.md</c:v>
                </c:pt>
                <c:pt idx="16">
                  <c:v>stiri.md</c:v>
                </c:pt>
                <c:pt idx="17">
                  <c:v>md.mail.ru</c:v>
                </c:pt>
                <c:pt idx="18">
                  <c:v>point.md</c:v>
                </c:pt>
                <c:pt idx="19">
                  <c:v>diez.md</c:v>
                </c:pt>
                <c:pt idx="20">
                  <c:v>gismeteo.md</c:v>
                </c:pt>
                <c:pt idx="21">
                  <c:v>moldovenii.md</c:v>
                </c:pt>
                <c:pt idx="22">
                  <c:v>vk.com</c:v>
                </c:pt>
                <c:pt idx="23">
                  <c:v>makler.md</c:v>
                </c:pt>
                <c:pt idx="24">
                  <c:v>ivi.ru</c:v>
                </c:pt>
                <c:pt idx="25">
                  <c:v>megogo.net</c:v>
                </c:pt>
                <c:pt idx="26">
                  <c:v>999.md</c:v>
                </c:pt>
                <c:pt idx="27">
                  <c:v>ok.ru</c:v>
                </c:pt>
              </c:strCache>
            </c:strRef>
          </c:cat>
          <c:val>
            <c:numRef>
              <c:f>'edu ac'!$E$2:$E$29</c:f>
              <c:numCache>
                <c:formatCode>0%</c:formatCode>
                <c:ptCount val="28"/>
                <c:pt idx="1">
                  <c:v>7.9100000000000004E-2</c:v>
                </c:pt>
                <c:pt idx="2">
                  <c:v>7.5300000000000006E-2</c:v>
                </c:pt>
                <c:pt idx="4">
                  <c:v>7.7600000000000002E-2</c:v>
                </c:pt>
                <c:pt idx="5">
                  <c:v>9.6600000000000005E-2</c:v>
                </c:pt>
                <c:pt idx="6">
                  <c:v>5.4100000000000002E-2</c:v>
                </c:pt>
                <c:pt idx="7">
                  <c:v>3.6600000000000001E-2</c:v>
                </c:pt>
                <c:pt idx="9">
                  <c:v>5.62E-2</c:v>
                </c:pt>
                <c:pt idx="10">
                  <c:v>9.3299999999999994E-2</c:v>
                </c:pt>
                <c:pt idx="11">
                  <c:v>9.4799999999999995E-2</c:v>
                </c:pt>
                <c:pt idx="12">
                  <c:v>9.2399999999999996E-2</c:v>
                </c:pt>
                <c:pt idx="13">
                  <c:v>7.51E-2</c:v>
                </c:pt>
                <c:pt idx="14">
                  <c:v>0.3458</c:v>
                </c:pt>
                <c:pt idx="15">
                  <c:v>5.7299999999999997E-2</c:v>
                </c:pt>
                <c:pt idx="16">
                  <c:v>6.3200000000000006E-2</c:v>
                </c:pt>
                <c:pt idx="17">
                  <c:v>0.16009999999999999</c:v>
                </c:pt>
                <c:pt idx="18">
                  <c:v>9.6699999999999994E-2</c:v>
                </c:pt>
                <c:pt idx="19">
                  <c:v>8.9200000000000002E-2</c:v>
                </c:pt>
                <c:pt idx="20">
                  <c:v>0.115</c:v>
                </c:pt>
                <c:pt idx="21">
                  <c:v>1.8700000000000001E-2</c:v>
                </c:pt>
                <c:pt idx="22">
                  <c:v>8.8499999999999995E-2</c:v>
                </c:pt>
                <c:pt idx="23">
                  <c:v>7.9799999999999996E-2</c:v>
                </c:pt>
                <c:pt idx="24">
                  <c:v>6.0100000000000001E-2</c:v>
                </c:pt>
                <c:pt idx="25">
                  <c:v>4.2900000000000001E-2</c:v>
                </c:pt>
                <c:pt idx="26">
                  <c:v>7.3700000000000002E-2</c:v>
                </c:pt>
                <c:pt idx="27">
                  <c:v>7.2700000000000001E-2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'edu ac'!$A$2:$A$29</c:f>
              <c:strCache>
                <c:ptCount val="28"/>
                <c:pt idx="0">
                  <c:v>mold-street.com</c:v>
                </c:pt>
                <c:pt idx="1">
                  <c:v>moldova.org</c:v>
                </c:pt>
                <c:pt idx="2">
                  <c:v>unimedia.md</c:v>
                </c:pt>
                <c:pt idx="3">
                  <c:v>ea.md</c:v>
                </c:pt>
                <c:pt idx="4">
                  <c:v>agora.md</c:v>
                </c:pt>
                <c:pt idx="5">
                  <c:v>kp.md</c:v>
                </c:pt>
                <c:pt idx="6">
                  <c:v>zdg.md</c:v>
                </c:pt>
                <c:pt idx="7">
                  <c:v>unica.md</c:v>
                </c:pt>
                <c:pt idx="8">
                  <c:v>sputnik.md</c:v>
                </c:pt>
                <c:pt idx="9">
                  <c:v>tv8.md</c:v>
                </c:pt>
                <c:pt idx="10">
                  <c:v>newsmaker.md</c:v>
                </c:pt>
                <c:pt idx="11">
                  <c:v>esp.md</c:v>
                </c:pt>
                <c:pt idx="12">
                  <c:v>noi.md</c:v>
                </c:pt>
                <c:pt idx="13">
                  <c:v>protv.md</c:v>
                </c:pt>
                <c:pt idx="14">
                  <c:v>nokta.md</c:v>
                </c:pt>
                <c:pt idx="15">
                  <c:v>perfecte.md</c:v>
                </c:pt>
                <c:pt idx="16">
                  <c:v>stiri.md</c:v>
                </c:pt>
                <c:pt idx="17">
                  <c:v>md.mail.ru</c:v>
                </c:pt>
                <c:pt idx="18">
                  <c:v>point.md</c:v>
                </c:pt>
                <c:pt idx="19">
                  <c:v>diez.md</c:v>
                </c:pt>
                <c:pt idx="20">
                  <c:v>gismeteo.md</c:v>
                </c:pt>
                <c:pt idx="21">
                  <c:v>moldovenii.md</c:v>
                </c:pt>
                <c:pt idx="22">
                  <c:v>vk.com</c:v>
                </c:pt>
                <c:pt idx="23">
                  <c:v>makler.md</c:v>
                </c:pt>
                <c:pt idx="24">
                  <c:v>ivi.ru</c:v>
                </c:pt>
                <c:pt idx="25">
                  <c:v>megogo.net</c:v>
                </c:pt>
                <c:pt idx="26">
                  <c:v>999.md</c:v>
                </c:pt>
                <c:pt idx="27">
                  <c:v>ok.ru</c:v>
                </c:pt>
              </c:strCache>
            </c:strRef>
          </c:cat>
          <c:val>
            <c:numRef>
              <c:f>'edu ac'!$F$2:$F$29</c:f>
              <c:numCache>
                <c:formatCode>0%</c:formatCode>
                <c:ptCount val="28"/>
                <c:pt idx="0">
                  <c:v>0.73</c:v>
                </c:pt>
                <c:pt idx="1">
                  <c:v>0.62070000000000003</c:v>
                </c:pt>
                <c:pt idx="2">
                  <c:v>0.52859999999999996</c:v>
                </c:pt>
                <c:pt idx="3">
                  <c:v>0.52</c:v>
                </c:pt>
                <c:pt idx="4">
                  <c:v>0.50780000000000003</c:v>
                </c:pt>
                <c:pt idx="5">
                  <c:v>0.48559999999999998</c:v>
                </c:pt>
                <c:pt idx="6">
                  <c:v>0.46639999999999998</c:v>
                </c:pt>
                <c:pt idx="7">
                  <c:v>0.46129999999999999</c:v>
                </c:pt>
                <c:pt idx="8">
                  <c:v>0.46</c:v>
                </c:pt>
                <c:pt idx="9">
                  <c:v>0.44529999999999997</c:v>
                </c:pt>
                <c:pt idx="10">
                  <c:v>0.43719999999999998</c:v>
                </c:pt>
                <c:pt idx="11">
                  <c:v>0.43419999999999997</c:v>
                </c:pt>
                <c:pt idx="12">
                  <c:v>0.43140000000000001</c:v>
                </c:pt>
                <c:pt idx="13">
                  <c:v>0.4289</c:v>
                </c:pt>
                <c:pt idx="14">
                  <c:v>0.41</c:v>
                </c:pt>
                <c:pt idx="15">
                  <c:v>0.38850000000000001</c:v>
                </c:pt>
                <c:pt idx="16">
                  <c:v>0.36759999999999998</c:v>
                </c:pt>
                <c:pt idx="17">
                  <c:v>0.36580000000000001</c:v>
                </c:pt>
                <c:pt idx="18">
                  <c:v>0.34250000000000003</c:v>
                </c:pt>
                <c:pt idx="19">
                  <c:v>0.32950000000000002</c:v>
                </c:pt>
                <c:pt idx="20">
                  <c:v>0.3</c:v>
                </c:pt>
                <c:pt idx="21">
                  <c:v>0.28910000000000002</c:v>
                </c:pt>
                <c:pt idx="22">
                  <c:v>0.25459999999999999</c:v>
                </c:pt>
                <c:pt idx="23">
                  <c:v>0.2397</c:v>
                </c:pt>
                <c:pt idx="24">
                  <c:v>0.2263</c:v>
                </c:pt>
                <c:pt idx="25">
                  <c:v>0.21010000000000001</c:v>
                </c:pt>
                <c:pt idx="26">
                  <c:v>0.20200000000000001</c:v>
                </c:pt>
                <c:pt idx="27">
                  <c:v>0.18260000000000001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85"/>
        <c:axId val="912118448"/>
        <c:axId val="912121168"/>
      </c:barChart>
      <c:catAx>
        <c:axId val="912118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121168"/>
        <c:crosses val="autoZero"/>
        <c:auto val="1"/>
        <c:lblAlgn val="ctr"/>
        <c:lblOffset val="100"/>
        <c:noMultiLvlLbl val="0"/>
      </c:catAx>
      <c:valAx>
        <c:axId val="912121168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121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'ocu ac'!$A$2:$A$29</c:f>
              <c:strCache>
                <c:ptCount val="28"/>
                <c:pt idx="0">
                  <c:v>agora.md</c:v>
                </c:pt>
                <c:pt idx="1">
                  <c:v>newsmaker.md</c:v>
                </c:pt>
                <c:pt idx="2">
                  <c:v>unimedia.md</c:v>
                </c:pt>
                <c:pt idx="3">
                  <c:v>perfecte.md</c:v>
                </c:pt>
                <c:pt idx="4">
                  <c:v>nokta.md</c:v>
                </c:pt>
                <c:pt idx="5">
                  <c:v>point.md</c:v>
                </c:pt>
                <c:pt idx="6">
                  <c:v>moldova.org</c:v>
                </c:pt>
                <c:pt idx="7">
                  <c:v>stiri.md</c:v>
                </c:pt>
                <c:pt idx="8">
                  <c:v>zdg.md</c:v>
                </c:pt>
                <c:pt idx="9">
                  <c:v>sputnik.md</c:v>
                </c:pt>
                <c:pt idx="10">
                  <c:v>protv.md</c:v>
                </c:pt>
                <c:pt idx="11">
                  <c:v>mold-street.com</c:v>
                </c:pt>
                <c:pt idx="12">
                  <c:v>megogo.net</c:v>
                </c:pt>
                <c:pt idx="13">
                  <c:v>esp.md</c:v>
                </c:pt>
                <c:pt idx="14">
                  <c:v>tv8.md</c:v>
                </c:pt>
                <c:pt idx="15">
                  <c:v>noi.md</c:v>
                </c:pt>
                <c:pt idx="16">
                  <c:v>gismeteo.md</c:v>
                </c:pt>
                <c:pt idx="17">
                  <c:v>999.md</c:v>
                </c:pt>
                <c:pt idx="18">
                  <c:v>ea.md</c:v>
                </c:pt>
                <c:pt idx="19">
                  <c:v>unica.md</c:v>
                </c:pt>
                <c:pt idx="20">
                  <c:v>kp.md</c:v>
                </c:pt>
                <c:pt idx="21">
                  <c:v>ok.ru</c:v>
                </c:pt>
                <c:pt idx="22">
                  <c:v>md.mail.ru</c:v>
                </c:pt>
                <c:pt idx="23">
                  <c:v>ivi.ru</c:v>
                </c:pt>
                <c:pt idx="24">
                  <c:v>diez.md</c:v>
                </c:pt>
                <c:pt idx="25">
                  <c:v>makler.md</c:v>
                </c:pt>
                <c:pt idx="26">
                  <c:v>vk.com</c:v>
                </c:pt>
                <c:pt idx="27">
                  <c:v>moldovenii.md</c:v>
                </c:pt>
              </c:strCache>
            </c:strRef>
          </c:cat>
          <c:val>
            <c:numRef>
              <c:f>'ocu ac'!$B$2:$B$29</c:f>
              <c:numCache>
                <c:formatCode>0%</c:formatCode>
                <c:ptCount val="28"/>
                <c:pt idx="0">
                  <c:v>0.14000000000000001</c:v>
                </c:pt>
                <c:pt idx="1">
                  <c:v>0.18</c:v>
                </c:pt>
                <c:pt idx="2">
                  <c:v>0.09</c:v>
                </c:pt>
                <c:pt idx="3">
                  <c:v>0.17</c:v>
                </c:pt>
                <c:pt idx="4">
                  <c:v>0.15</c:v>
                </c:pt>
                <c:pt idx="5">
                  <c:v>0.12</c:v>
                </c:pt>
                <c:pt idx="6">
                  <c:v>0.18</c:v>
                </c:pt>
                <c:pt idx="7">
                  <c:v>0.14000000000000001</c:v>
                </c:pt>
                <c:pt idx="8">
                  <c:v>0.17</c:v>
                </c:pt>
                <c:pt idx="9">
                  <c:v>0.18</c:v>
                </c:pt>
                <c:pt idx="10">
                  <c:v>0.17</c:v>
                </c:pt>
                <c:pt idx="11">
                  <c:v>0.24</c:v>
                </c:pt>
                <c:pt idx="12">
                  <c:v>0.15</c:v>
                </c:pt>
                <c:pt idx="13">
                  <c:v>0.23</c:v>
                </c:pt>
                <c:pt idx="14">
                  <c:v>0.23</c:v>
                </c:pt>
                <c:pt idx="15">
                  <c:v>0.22</c:v>
                </c:pt>
                <c:pt idx="16">
                  <c:v>0.17</c:v>
                </c:pt>
                <c:pt idx="17">
                  <c:v>0.18</c:v>
                </c:pt>
                <c:pt idx="18">
                  <c:v>0.17</c:v>
                </c:pt>
                <c:pt idx="19">
                  <c:v>0.23</c:v>
                </c:pt>
                <c:pt idx="20">
                  <c:v>0.31</c:v>
                </c:pt>
                <c:pt idx="21">
                  <c:v>0.39</c:v>
                </c:pt>
                <c:pt idx="22">
                  <c:v>0.23</c:v>
                </c:pt>
                <c:pt idx="23">
                  <c:v>0.11</c:v>
                </c:pt>
                <c:pt idx="24">
                  <c:v>0.14000000000000001</c:v>
                </c:pt>
                <c:pt idx="25">
                  <c:v>0.12</c:v>
                </c:pt>
                <c:pt idx="26">
                  <c:v>0.18</c:v>
                </c:pt>
                <c:pt idx="27">
                  <c:v>0.2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'ocu ac'!$A$2:$A$29</c:f>
              <c:strCache>
                <c:ptCount val="28"/>
                <c:pt idx="0">
                  <c:v>agora.md</c:v>
                </c:pt>
                <c:pt idx="1">
                  <c:v>newsmaker.md</c:v>
                </c:pt>
                <c:pt idx="2">
                  <c:v>unimedia.md</c:v>
                </c:pt>
                <c:pt idx="3">
                  <c:v>perfecte.md</c:v>
                </c:pt>
                <c:pt idx="4">
                  <c:v>nokta.md</c:v>
                </c:pt>
                <c:pt idx="5">
                  <c:v>point.md</c:v>
                </c:pt>
                <c:pt idx="6">
                  <c:v>moldova.org</c:v>
                </c:pt>
                <c:pt idx="7">
                  <c:v>stiri.md</c:v>
                </c:pt>
                <c:pt idx="8">
                  <c:v>zdg.md</c:v>
                </c:pt>
                <c:pt idx="9">
                  <c:v>sputnik.md</c:v>
                </c:pt>
                <c:pt idx="10">
                  <c:v>protv.md</c:v>
                </c:pt>
                <c:pt idx="11">
                  <c:v>mold-street.com</c:v>
                </c:pt>
                <c:pt idx="12">
                  <c:v>megogo.net</c:v>
                </c:pt>
                <c:pt idx="13">
                  <c:v>esp.md</c:v>
                </c:pt>
                <c:pt idx="14">
                  <c:v>tv8.md</c:v>
                </c:pt>
                <c:pt idx="15">
                  <c:v>noi.md</c:v>
                </c:pt>
                <c:pt idx="16">
                  <c:v>gismeteo.md</c:v>
                </c:pt>
                <c:pt idx="17">
                  <c:v>999.md</c:v>
                </c:pt>
                <c:pt idx="18">
                  <c:v>ea.md</c:v>
                </c:pt>
                <c:pt idx="19">
                  <c:v>unica.md</c:v>
                </c:pt>
                <c:pt idx="20">
                  <c:v>kp.md</c:v>
                </c:pt>
                <c:pt idx="21">
                  <c:v>ok.ru</c:v>
                </c:pt>
                <c:pt idx="22">
                  <c:v>md.mail.ru</c:v>
                </c:pt>
                <c:pt idx="23">
                  <c:v>ivi.ru</c:v>
                </c:pt>
                <c:pt idx="24">
                  <c:v>diez.md</c:v>
                </c:pt>
                <c:pt idx="25">
                  <c:v>makler.md</c:v>
                </c:pt>
                <c:pt idx="26">
                  <c:v>vk.com</c:v>
                </c:pt>
                <c:pt idx="27">
                  <c:v>moldovenii.md</c:v>
                </c:pt>
              </c:strCache>
            </c:strRef>
          </c:cat>
          <c:val>
            <c:numRef>
              <c:f>'ocu ac'!$C$2:$C$29</c:f>
              <c:numCache>
                <c:formatCode>0%</c:formatCode>
                <c:ptCount val="28"/>
                <c:pt idx="0">
                  <c:v>0.12</c:v>
                </c:pt>
                <c:pt idx="1">
                  <c:v>0.13</c:v>
                </c:pt>
                <c:pt idx="2">
                  <c:v>0.1</c:v>
                </c:pt>
                <c:pt idx="3">
                  <c:v>0.25</c:v>
                </c:pt>
                <c:pt idx="4">
                  <c:v>7.0000000000000007E-2</c:v>
                </c:pt>
                <c:pt idx="5">
                  <c:v>0.18</c:v>
                </c:pt>
                <c:pt idx="6">
                  <c:v>0.24</c:v>
                </c:pt>
                <c:pt idx="7">
                  <c:v>0.18</c:v>
                </c:pt>
                <c:pt idx="8">
                  <c:v>0.12</c:v>
                </c:pt>
                <c:pt idx="9">
                  <c:v>0.23</c:v>
                </c:pt>
                <c:pt idx="10">
                  <c:v>0.26</c:v>
                </c:pt>
                <c:pt idx="11">
                  <c:v>0.15</c:v>
                </c:pt>
                <c:pt idx="12">
                  <c:v>0.31</c:v>
                </c:pt>
                <c:pt idx="13">
                  <c:v>0.12</c:v>
                </c:pt>
                <c:pt idx="14">
                  <c:v>0.17</c:v>
                </c:pt>
                <c:pt idx="15">
                  <c:v>0.11</c:v>
                </c:pt>
                <c:pt idx="16">
                  <c:v>0.21</c:v>
                </c:pt>
                <c:pt idx="17">
                  <c:v>0.24</c:v>
                </c:pt>
                <c:pt idx="18">
                  <c:v>0.28999999999999998</c:v>
                </c:pt>
                <c:pt idx="19">
                  <c:v>0.1</c:v>
                </c:pt>
                <c:pt idx="20">
                  <c:v>0.05</c:v>
                </c:pt>
                <c:pt idx="21">
                  <c:v>0.19</c:v>
                </c:pt>
                <c:pt idx="22">
                  <c:v>0.17</c:v>
                </c:pt>
                <c:pt idx="23">
                  <c:v>0.35</c:v>
                </c:pt>
                <c:pt idx="24">
                  <c:v>0.44</c:v>
                </c:pt>
                <c:pt idx="25">
                  <c:v>0.26</c:v>
                </c:pt>
                <c:pt idx="26">
                  <c:v>0.42</c:v>
                </c:pt>
                <c:pt idx="27">
                  <c:v>0.33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'ocu ac'!$A$2:$A$29</c:f>
              <c:strCache>
                <c:ptCount val="28"/>
                <c:pt idx="0">
                  <c:v>agora.md</c:v>
                </c:pt>
                <c:pt idx="1">
                  <c:v>newsmaker.md</c:v>
                </c:pt>
                <c:pt idx="2">
                  <c:v>unimedia.md</c:v>
                </c:pt>
                <c:pt idx="3">
                  <c:v>perfecte.md</c:v>
                </c:pt>
                <c:pt idx="4">
                  <c:v>nokta.md</c:v>
                </c:pt>
                <c:pt idx="5">
                  <c:v>point.md</c:v>
                </c:pt>
                <c:pt idx="6">
                  <c:v>moldova.org</c:v>
                </c:pt>
                <c:pt idx="7">
                  <c:v>stiri.md</c:v>
                </c:pt>
                <c:pt idx="8">
                  <c:v>zdg.md</c:v>
                </c:pt>
                <c:pt idx="9">
                  <c:v>sputnik.md</c:v>
                </c:pt>
                <c:pt idx="10">
                  <c:v>protv.md</c:v>
                </c:pt>
                <c:pt idx="11">
                  <c:v>mold-street.com</c:v>
                </c:pt>
                <c:pt idx="12">
                  <c:v>megogo.net</c:v>
                </c:pt>
                <c:pt idx="13">
                  <c:v>esp.md</c:v>
                </c:pt>
                <c:pt idx="14">
                  <c:v>tv8.md</c:v>
                </c:pt>
                <c:pt idx="15">
                  <c:v>noi.md</c:v>
                </c:pt>
                <c:pt idx="16">
                  <c:v>gismeteo.md</c:v>
                </c:pt>
                <c:pt idx="17">
                  <c:v>999.md</c:v>
                </c:pt>
                <c:pt idx="18">
                  <c:v>ea.md</c:v>
                </c:pt>
                <c:pt idx="19">
                  <c:v>unica.md</c:v>
                </c:pt>
                <c:pt idx="20">
                  <c:v>kp.md</c:v>
                </c:pt>
                <c:pt idx="21">
                  <c:v>ok.ru</c:v>
                </c:pt>
                <c:pt idx="22">
                  <c:v>md.mail.ru</c:v>
                </c:pt>
                <c:pt idx="23">
                  <c:v>ivi.ru</c:v>
                </c:pt>
                <c:pt idx="24">
                  <c:v>diez.md</c:v>
                </c:pt>
                <c:pt idx="25">
                  <c:v>makler.md</c:v>
                </c:pt>
                <c:pt idx="26">
                  <c:v>vk.com</c:v>
                </c:pt>
                <c:pt idx="27">
                  <c:v>moldovenii.md</c:v>
                </c:pt>
              </c:strCache>
            </c:strRef>
          </c:cat>
          <c:val>
            <c:numRef>
              <c:f>'ocu ac'!$D$2:$D$29</c:f>
              <c:numCache>
                <c:formatCode>0%</c:formatCode>
                <c:ptCount val="28"/>
                <c:pt idx="0">
                  <c:v>0.01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0.02</c:v>
                </c:pt>
                <c:pt idx="7">
                  <c:v>0.09</c:v>
                </c:pt>
                <c:pt idx="8">
                  <c:v>0.06</c:v>
                </c:pt>
                <c:pt idx="9">
                  <c:v>0.16</c:v>
                </c:pt>
                <c:pt idx="10">
                  <c:v>0.06</c:v>
                </c:pt>
                <c:pt idx="11">
                  <c:v>7.0000000000000007E-2</c:v>
                </c:pt>
                <c:pt idx="12">
                  <c:v>0.11</c:v>
                </c:pt>
                <c:pt idx="13">
                  <c:v>7.0000000000000007E-2</c:v>
                </c:pt>
                <c:pt idx="14">
                  <c:v>0.05</c:v>
                </c:pt>
                <c:pt idx="15">
                  <c:v>7.0000000000000007E-2</c:v>
                </c:pt>
                <c:pt idx="16">
                  <c:v>0.1</c:v>
                </c:pt>
                <c:pt idx="17">
                  <c:v>0.12</c:v>
                </c:pt>
                <c:pt idx="18">
                  <c:v>0.05</c:v>
                </c:pt>
                <c:pt idx="19">
                  <c:v>0.05</c:v>
                </c:pt>
                <c:pt idx="20">
                  <c:v>0.11</c:v>
                </c:pt>
                <c:pt idx="21">
                  <c:v>0.16</c:v>
                </c:pt>
                <c:pt idx="22">
                  <c:v>0.1</c:v>
                </c:pt>
                <c:pt idx="23">
                  <c:v>0.09</c:v>
                </c:pt>
                <c:pt idx="24">
                  <c:v>0.08</c:v>
                </c:pt>
                <c:pt idx="25">
                  <c:v>0.06</c:v>
                </c:pt>
                <c:pt idx="26">
                  <c:v>7.0000000000000007E-2</c:v>
                </c:pt>
                <c:pt idx="27">
                  <c:v>0.1</c:v>
                </c:pt>
              </c:numCache>
            </c:numRef>
          </c:val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'ocu ac'!$A$2:$A$29</c:f>
              <c:strCache>
                <c:ptCount val="28"/>
                <c:pt idx="0">
                  <c:v>agora.md</c:v>
                </c:pt>
                <c:pt idx="1">
                  <c:v>newsmaker.md</c:v>
                </c:pt>
                <c:pt idx="2">
                  <c:v>unimedia.md</c:v>
                </c:pt>
                <c:pt idx="3">
                  <c:v>perfecte.md</c:v>
                </c:pt>
                <c:pt idx="4">
                  <c:v>nokta.md</c:v>
                </c:pt>
                <c:pt idx="5">
                  <c:v>point.md</c:v>
                </c:pt>
                <c:pt idx="6">
                  <c:v>moldova.org</c:v>
                </c:pt>
                <c:pt idx="7">
                  <c:v>stiri.md</c:v>
                </c:pt>
                <c:pt idx="8">
                  <c:v>zdg.md</c:v>
                </c:pt>
                <c:pt idx="9">
                  <c:v>sputnik.md</c:v>
                </c:pt>
                <c:pt idx="10">
                  <c:v>protv.md</c:v>
                </c:pt>
                <c:pt idx="11">
                  <c:v>mold-street.com</c:v>
                </c:pt>
                <c:pt idx="12">
                  <c:v>megogo.net</c:v>
                </c:pt>
                <c:pt idx="13">
                  <c:v>esp.md</c:v>
                </c:pt>
                <c:pt idx="14">
                  <c:v>tv8.md</c:v>
                </c:pt>
                <c:pt idx="15">
                  <c:v>noi.md</c:v>
                </c:pt>
                <c:pt idx="16">
                  <c:v>gismeteo.md</c:v>
                </c:pt>
                <c:pt idx="17">
                  <c:v>999.md</c:v>
                </c:pt>
                <c:pt idx="18">
                  <c:v>ea.md</c:v>
                </c:pt>
                <c:pt idx="19">
                  <c:v>unica.md</c:v>
                </c:pt>
                <c:pt idx="20">
                  <c:v>kp.md</c:v>
                </c:pt>
                <c:pt idx="21">
                  <c:v>ok.ru</c:v>
                </c:pt>
                <c:pt idx="22">
                  <c:v>md.mail.ru</c:v>
                </c:pt>
                <c:pt idx="23">
                  <c:v>ivi.ru</c:v>
                </c:pt>
                <c:pt idx="24">
                  <c:v>diez.md</c:v>
                </c:pt>
                <c:pt idx="25">
                  <c:v>makler.md</c:v>
                </c:pt>
                <c:pt idx="26">
                  <c:v>vk.com</c:v>
                </c:pt>
                <c:pt idx="27">
                  <c:v>moldovenii.md</c:v>
                </c:pt>
              </c:strCache>
            </c:strRef>
          </c:cat>
          <c:val>
            <c:numRef>
              <c:f>'ocu ac'!$E$2:$E$29</c:f>
              <c:numCache>
                <c:formatCode>0%</c:formatCode>
                <c:ptCount val="28"/>
                <c:pt idx="0">
                  <c:v>0.5</c:v>
                </c:pt>
                <c:pt idx="1">
                  <c:v>0.43</c:v>
                </c:pt>
                <c:pt idx="2">
                  <c:v>0.55000000000000004</c:v>
                </c:pt>
                <c:pt idx="3">
                  <c:v>0.35</c:v>
                </c:pt>
                <c:pt idx="4">
                  <c:v>0.54</c:v>
                </c:pt>
                <c:pt idx="5">
                  <c:v>0.45</c:v>
                </c:pt>
                <c:pt idx="6">
                  <c:v>0.4</c:v>
                </c:pt>
                <c:pt idx="7">
                  <c:v>0.43</c:v>
                </c:pt>
                <c:pt idx="8">
                  <c:v>0.49</c:v>
                </c:pt>
                <c:pt idx="9">
                  <c:v>0.28000000000000003</c:v>
                </c:pt>
                <c:pt idx="10">
                  <c:v>0.36</c:v>
                </c:pt>
                <c:pt idx="11">
                  <c:v>0.4</c:v>
                </c:pt>
                <c:pt idx="12">
                  <c:v>0.28999999999999998</c:v>
                </c:pt>
                <c:pt idx="13">
                  <c:v>0.44</c:v>
                </c:pt>
                <c:pt idx="14">
                  <c:v>0.41</c:v>
                </c:pt>
                <c:pt idx="15">
                  <c:v>0.47</c:v>
                </c:pt>
                <c:pt idx="16">
                  <c:v>0.4</c:v>
                </c:pt>
                <c:pt idx="17">
                  <c:v>0.34</c:v>
                </c:pt>
                <c:pt idx="18">
                  <c:v>0.38</c:v>
                </c:pt>
                <c:pt idx="19">
                  <c:v>0.51</c:v>
                </c:pt>
                <c:pt idx="20">
                  <c:v>0.43</c:v>
                </c:pt>
                <c:pt idx="21">
                  <c:v>0.17</c:v>
                </c:pt>
                <c:pt idx="22">
                  <c:v>0.41</c:v>
                </c:pt>
                <c:pt idx="23">
                  <c:v>0.36</c:v>
                </c:pt>
                <c:pt idx="24">
                  <c:v>0.26</c:v>
                </c:pt>
                <c:pt idx="25">
                  <c:v>0.48</c:v>
                </c:pt>
                <c:pt idx="26">
                  <c:v>0.28000000000000003</c:v>
                </c:pt>
                <c:pt idx="27">
                  <c:v>0.35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'ocu ac'!$A$2:$A$29</c:f>
              <c:strCache>
                <c:ptCount val="28"/>
                <c:pt idx="0">
                  <c:v>agora.md</c:v>
                </c:pt>
                <c:pt idx="1">
                  <c:v>newsmaker.md</c:v>
                </c:pt>
                <c:pt idx="2">
                  <c:v>unimedia.md</c:v>
                </c:pt>
                <c:pt idx="3">
                  <c:v>perfecte.md</c:v>
                </c:pt>
                <c:pt idx="4">
                  <c:v>nokta.md</c:v>
                </c:pt>
                <c:pt idx="5">
                  <c:v>point.md</c:v>
                </c:pt>
                <c:pt idx="6">
                  <c:v>moldova.org</c:v>
                </c:pt>
                <c:pt idx="7">
                  <c:v>stiri.md</c:v>
                </c:pt>
                <c:pt idx="8">
                  <c:v>zdg.md</c:v>
                </c:pt>
                <c:pt idx="9">
                  <c:v>sputnik.md</c:v>
                </c:pt>
                <c:pt idx="10">
                  <c:v>protv.md</c:v>
                </c:pt>
                <c:pt idx="11">
                  <c:v>mold-street.com</c:v>
                </c:pt>
                <c:pt idx="12">
                  <c:v>megogo.net</c:v>
                </c:pt>
                <c:pt idx="13">
                  <c:v>esp.md</c:v>
                </c:pt>
                <c:pt idx="14">
                  <c:v>tv8.md</c:v>
                </c:pt>
                <c:pt idx="15">
                  <c:v>noi.md</c:v>
                </c:pt>
                <c:pt idx="16">
                  <c:v>gismeteo.md</c:v>
                </c:pt>
                <c:pt idx="17">
                  <c:v>999.md</c:v>
                </c:pt>
                <c:pt idx="18">
                  <c:v>ea.md</c:v>
                </c:pt>
                <c:pt idx="19">
                  <c:v>unica.md</c:v>
                </c:pt>
                <c:pt idx="20">
                  <c:v>kp.md</c:v>
                </c:pt>
                <c:pt idx="21">
                  <c:v>ok.ru</c:v>
                </c:pt>
                <c:pt idx="22">
                  <c:v>md.mail.ru</c:v>
                </c:pt>
                <c:pt idx="23">
                  <c:v>ivi.ru</c:v>
                </c:pt>
                <c:pt idx="24">
                  <c:v>diez.md</c:v>
                </c:pt>
                <c:pt idx="25">
                  <c:v>makler.md</c:v>
                </c:pt>
                <c:pt idx="26">
                  <c:v>vk.com</c:v>
                </c:pt>
                <c:pt idx="27">
                  <c:v>moldovenii.md</c:v>
                </c:pt>
              </c:strCache>
            </c:strRef>
          </c:cat>
          <c:val>
            <c:numRef>
              <c:f>'ocu ac'!$F$2:$F$29</c:f>
              <c:numCache>
                <c:formatCode>0%</c:formatCode>
                <c:ptCount val="28"/>
                <c:pt idx="0">
                  <c:v>0.23</c:v>
                </c:pt>
                <c:pt idx="1">
                  <c:v>0.19</c:v>
                </c:pt>
                <c:pt idx="2">
                  <c:v>0.19</c:v>
                </c:pt>
                <c:pt idx="3">
                  <c:v>0.18</c:v>
                </c:pt>
                <c:pt idx="4">
                  <c:v>0.17</c:v>
                </c:pt>
                <c:pt idx="5">
                  <c:v>0.17</c:v>
                </c:pt>
                <c:pt idx="6">
                  <c:v>0.16</c:v>
                </c:pt>
                <c:pt idx="7">
                  <c:v>0.16</c:v>
                </c:pt>
                <c:pt idx="8">
                  <c:v>0.16</c:v>
                </c:pt>
                <c:pt idx="9">
                  <c:v>0.15</c:v>
                </c:pt>
                <c:pt idx="10">
                  <c:v>0.15</c:v>
                </c:pt>
                <c:pt idx="11">
                  <c:v>0.14000000000000001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0.14000000000000001</c:v>
                </c:pt>
                <c:pt idx="15">
                  <c:v>0.13</c:v>
                </c:pt>
                <c:pt idx="16">
                  <c:v>0.12</c:v>
                </c:pt>
                <c:pt idx="17">
                  <c:v>0.12</c:v>
                </c:pt>
                <c:pt idx="18">
                  <c:v>0.11</c:v>
                </c:pt>
                <c:pt idx="19">
                  <c:v>0.11</c:v>
                </c:pt>
                <c:pt idx="20">
                  <c:v>0.1</c:v>
                </c:pt>
                <c:pt idx="21">
                  <c:v>0.09</c:v>
                </c:pt>
                <c:pt idx="22">
                  <c:v>0.09</c:v>
                </c:pt>
                <c:pt idx="23">
                  <c:v>0.09</c:v>
                </c:pt>
                <c:pt idx="24">
                  <c:v>0.08</c:v>
                </c:pt>
                <c:pt idx="25">
                  <c:v>0.08</c:v>
                </c:pt>
                <c:pt idx="26">
                  <c:v>0.05</c:v>
                </c:pt>
                <c:pt idx="27">
                  <c:v>0.02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85"/>
        <c:axId val="1173370320"/>
        <c:axId val="1173371408"/>
      </c:barChart>
      <c:catAx>
        <c:axId val="1173370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371408"/>
        <c:crosses val="autoZero"/>
        <c:auto val="1"/>
        <c:lblAlgn val="ctr"/>
        <c:lblOffset val="100"/>
        <c:noMultiLvlLbl val="0"/>
      </c:catAx>
      <c:valAx>
        <c:axId val="1173371408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7337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'urban ac'!$A$2:$A$29</c:f>
              <c:strCache>
                <c:ptCount val="28"/>
                <c:pt idx="0">
                  <c:v>mold-street.com</c:v>
                </c:pt>
                <c:pt idx="1">
                  <c:v>kp.md</c:v>
                </c:pt>
                <c:pt idx="2">
                  <c:v>moldova.org</c:v>
                </c:pt>
                <c:pt idx="3">
                  <c:v>esp.md</c:v>
                </c:pt>
                <c:pt idx="4">
                  <c:v>vk.com</c:v>
                </c:pt>
                <c:pt idx="5">
                  <c:v>diez.md</c:v>
                </c:pt>
                <c:pt idx="6">
                  <c:v>makler.md</c:v>
                </c:pt>
                <c:pt idx="7">
                  <c:v>perfecte.md</c:v>
                </c:pt>
                <c:pt idx="8">
                  <c:v>point.md</c:v>
                </c:pt>
                <c:pt idx="9">
                  <c:v>newsmaker.md</c:v>
                </c:pt>
                <c:pt idx="10">
                  <c:v>moldovenii.md</c:v>
                </c:pt>
                <c:pt idx="11">
                  <c:v>unica.md</c:v>
                </c:pt>
                <c:pt idx="12">
                  <c:v>noi.md</c:v>
                </c:pt>
                <c:pt idx="13">
                  <c:v>tv8.md</c:v>
                </c:pt>
                <c:pt idx="14">
                  <c:v>nokta.md</c:v>
                </c:pt>
                <c:pt idx="15">
                  <c:v>protv.md</c:v>
                </c:pt>
                <c:pt idx="16">
                  <c:v>gismeteo.md</c:v>
                </c:pt>
                <c:pt idx="17">
                  <c:v>unimedia.md</c:v>
                </c:pt>
                <c:pt idx="18">
                  <c:v>md.mail.ru</c:v>
                </c:pt>
                <c:pt idx="19">
                  <c:v>megogo.net</c:v>
                </c:pt>
                <c:pt idx="20">
                  <c:v>zdg.md</c:v>
                </c:pt>
                <c:pt idx="21">
                  <c:v>stiri.md</c:v>
                </c:pt>
                <c:pt idx="22">
                  <c:v>sputnik.md</c:v>
                </c:pt>
                <c:pt idx="23">
                  <c:v>999.md</c:v>
                </c:pt>
                <c:pt idx="24">
                  <c:v>ea.md</c:v>
                </c:pt>
                <c:pt idx="25">
                  <c:v>ivi.ru</c:v>
                </c:pt>
                <c:pt idx="26">
                  <c:v>agora.md</c:v>
                </c:pt>
                <c:pt idx="27">
                  <c:v>ok.ru</c:v>
                </c:pt>
              </c:strCache>
            </c:strRef>
          </c:cat>
          <c:val>
            <c:numRef>
              <c:f>'urban ac'!$B$2:$B$29</c:f>
              <c:numCache>
                <c:formatCode>0%</c:formatCode>
                <c:ptCount val="28"/>
                <c:pt idx="0">
                  <c:v>0.69069999999999998</c:v>
                </c:pt>
                <c:pt idx="1">
                  <c:v>0.68</c:v>
                </c:pt>
                <c:pt idx="2">
                  <c:v>0.67120000000000002</c:v>
                </c:pt>
                <c:pt idx="3">
                  <c:v>0.64639999999999997</c:v>
                </c:pt>
                <c:pt idx="4">
                  <c:v>0.64429999999999998</c:v>
                </c:pt>
                <c:pt idx="5">
                  <c:v>0.62</c:v>
                </c:pt>
                <c:pt idx="6">
                  <c:v>0.60960000000000003</c:v>
                </c:pt>
                <c:pt idx="7">
                  <c:v>0.60560000000000003</c:v>
                </c:pt>
                <c:pt idx="8">
                  <c:v>0.5968</c:v>
                </c:pt>
                <c:pt idx="9">
                  <c:v>0.59640000000000004</c:v>
                </c:pt>
                <c:pt idx="10">
                  <c:v>0.59589999999999999</c:v>
                </c:pt>
                <c:pt idx="11">
                  <c:v>0.6</c:v>
                </c:pt>
                <c:pt idx="12">
                  <c:v>0.59130000000000005</c:v>
                </c:pt>
                <c:pt idx="13">
                  <c:v>0.58979999999999999</c:v>
                </c:pt>
                <c:pt idx="14">
                  <c:v>0.58409999999999995</c:v>
                </c:pt>
                <c:pt idx="15">
                  <c:v>0.58289999999999997</c:v>
                </c:pt>
                <c:pt idx="16">
                  <c:v>0.56810000000000005</c:v>
                </c:pt>
                <c:pt idx="17">
                  <c:v>0.56640000000000001</c:v>
                </c:pt>
                <c:pt idx="18">
                  <c:v>0.56620000000000004</c:v>
                </c:pt>
                <c:pt idx="19">
                  <c:v>0.55310000000000004</c:v>
                </c:pt>
                <c:pt idx="20">
                  <c:v>0.55249999999999999</c:v>
                </c:pt>
                <c:pt idx="21">
                  <c:v>0.53869999999999996</c:v>
                </c:pt>
                <c:pt idx="22">
                  <c:v>0.53590000000000004</c:v>
                </c:pt>
                <c:pt idx="23">
                  <c:v>0.53069999999999995</c:v>
                </c:pt>
                <c:pt idx="24">
                  <c:v>0.51629999999999998</c:v>
                </c:pt>
                <c:pt idx="25">
                  <c:v>0.50980000000000003</c:v>
                </c:pt>
                <c:pt idx="26">
                  <c:v>0.5</c:v>
                </c:pt>
                <c:pt idx="27">
                  <c:v>0.43430000000000002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'urban ac'!$A$2:$A$29</c:f>
              <c:strCache>
                <c:ptCount val="28"/>
                <c:pt idx="0">
                  <c:v>mold-street.com</c:v>
                </c:pt>
                <c:pt idx="1">
                  <c:v>kp.md</c:v>
                </c:pt>
                <c:pt idx="2">
                  <c:v>moldova.org</c:v>
                </c:pt>
                <c:pt idx="3">
                  <c:v>esp.md</c:v>
                </c:pt>
                <c:pt idx="4">
                  <c:v>vk.com</c:v>
                </c:pt>
                <c:pt idx="5">
                  <c:v>diez.md</c:v>
                </c:pt>
                <c:pt idx="6">
                  <c:v>makler.md</c:v>
                </c:pt>
                <c:pt idx="7">
                  <c:v>perfecte.md</c:v>
                </c:pt>
                <c:pt idx="8">
                  <c:v>point.md</c:v>
                </c:pt>
                <c:pt idx="9">
                  <c:v>newsmaker.md</c:v>
                </c:pt>
                <c:pt idx="10">
                  <c:v>moldovenii.md</c:v>
                </c:pt>
                <c:pt idx="11">
                  <c:v>unica.md</c:v>
                </c:pt>
                <c:pt idx="12">
                  <c:v>noi.md</c:v>
                </c:pt>
                <c:pt idx="13">
                  <c:v>tv8.md</c:v>
                </c:pt>
                <c:pt idx="14">
                  <c:v>nokta.md</c:v>
                </c:pt>
                <c:pt idx="15">
                  <c:v>protv.md</c:v>
                </c:pt>
                <c:pt idx="16">
                  <c:v>gismeteo.md</c:v>
                </c:pt>
                <c:pt idx="17">
                  <c:v>unimedia.md</c:v>
                </c:pt>
                <c:pt idx="18">
                  <c:v>md.mail.ru</c:v>
                </c:pt>
                <c:pt idx="19">
                  <c:v>megogo.net</c:v>
                </c:pt>
                <c:pt idx="20">
                  <c:v>zdg.md</c:v>
                </c:pt>
                <c:pt idx="21">
                  <c:v>stiri.md</c:v>
                </c:pt>
                <c:pt idx="22">
                  <c:v>sputnik.md</c:v>
                </c:pt>
                <c:pt idx="23">
                  <c:v>999.md</c:v>
                </c:pt>
                <c:pt idx="24">
                  <c:v>ea.md</c:v>
                </c:pt>
                <c:pt idx="25">
                  <c:v>ivi.ru</c:v>
                </c:pt>
                <c:pt idx="26">
                  <c:v>agora.md</c:v>
                </c:pt>
                <c:pt idx="27">
                  <c:v>ok.ru</c:v>
                </c:pt>
              </c:strCache>
            </c:strRef>
          </c:cat>
          <c:val>
            <c:numRef>
              <c:f>'urban ac'!$C$2:$C$29</c:f>
              <c:numCache>
                <c:formatCode>0%</c:formatCode>
                <c:ptCount val="28"/>
                <c:pt idx="0">
                  <c:v>0.30930000000000002</c:v>
                </c:pt>
                <c:pt idx="1">
                  <c:v>0.32129999999999997</c:v>
                </c:pt>
                <c:pt idx="2">
                  <c:v>0.32879999999999998</c:v>
                </c:pt>
                <c:pt idx="3">
                  <c:v>0.34699999999999998</c:v>
                </c:pt>
                <c:pt idx="4">
                  <c:v>0.35549999999999998</c:v>
                </c:pt>
                <c:pt idx="5">
                  <c:v>0.37530000000000002</c:v>
                </c:pt>
                <c:pt idx="6">
                  <c:v>0.39040000000000002</c:v>
                </c:pt>
                <c:pt idx="7">
                  <c:v>0.38590000000000002</c:v>
                </c:pt>
                <c:pt idx="8">
                  <c:v>0.40029999999999999</c:v>
                </c:pt>
                <c:pt idx="9">
                  <c:v>0.40360000000000001</c:v>
                </c:pt>
                <c:pt idx="10">
                  <c:v>0.40410000000000001</c:v>
                </c:pt>
                <c:pt idx="11">
                  <c:v>0.40060000000000001</c:v>
                </c:pt>
                <c:pt idx="12">
                  <c:v>0.41</c:v>
                </c:pt>
                <c:pt idx="13">
                  <c:v>0.40639999999999998</c:v>
                </c:pt>
                <c:pt idx="14">
                  <c:v>0.41589999999999999</c:v>
                </c:pt>
                <c:pt idx="15">
                  <c:v>0.42</c:v>
                </c:pt>
                <c:pt idx="16">
                  <c:v>0.4294</c:v>
                </c:pt>
                <c:pt idx="17">
                  <c:v>0.42509999999999998</c:v>
                </c:pt>
                <c:pt idx="18">
                  <c:v>0.43180000000000002</c:v>
                </c:pt>
                <c:pt idx="19">
                  <c:v>0.44690000000000002</c:v>
                </c:pt>
                <c:pt idx="20">
                  <c:v>0.45</c:v>
                </c:pt>
                <c:pt idx="21">
                  <c:v>0.4592</c:v>
                </c:pt>
                <c:pt idx="22">
                  <c:v>0.46410000000000001</c:v>
                </c:pt>
                <c:pt idx="23">
                  <c:v>0.46639999999999998</c:v>
                </c:pt>
                <c:pt idx="24">
                  <c:v>0.48370000000000002</c:v>
                </c:pt>
                <c:pt idx="25">
                  <c:v>0.49020000000000002</c:v>
                </c:pt>
                <c:pt idx="26">
                  <c:v>0.50049999999999994</c:v>
                </c:pt>
                <c:pt idx="27">
                  <c:v>0.56999999999999995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85"/>
        <c:axId val="843823392"/>
        <c:axId val="843817408"/>
      </c:barChart>
      <c:catAx>
        <c:axId val="843823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817408"/>
        <c:crosses val="autoZero"/>
        <c:auto val="1"/>
        <c:lblAlgn val="ctr"/>
        <c:lblOffset val="100"/>
        <c:noMultiLvlLbl val="0"/>
      </c:catAx>
      <c:valAx>
        <c:axId val="843817408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438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'region ac'!$A$2:$A$29</c:f>
              <c:strCache>
                <c:ptCount val="28"/>
                <c:pt idx="0">
                  <c:v>moldova.org</c:v>
                </c:pt>
                <c:pt idx="1">
                  <c:v>nokta.md</c:v>
                </c:pt>
                <c:pt idx="2">
                  <c:v>mold-street.com</c:v>
                </c:pt>
                <c:pt idx="3">
                  <c:v>perfecte.md</c:v>
                </c:pt>
                <c:pt idx="4">
                  <c:v>moldovenii.md</c:v>
                </c:pt>
                <c:pt idx="5">
                  <c:v>megogo.net</c:v>
                </c:pt>
                <c:pt idx="6">
                  <c:v>vk.com</c:v>
                </c:pt>
                <c:pt idx="7">
                  <c:v>ok.ru</c:v>
                </c:pt>
                <c:pt idx="8">
                  <c:v>md.mail.ru</c:v>
                </c:pt>
                <c:pt idx="9">
                  <c:v>noi.md</c:v>
                </c:pt>
                <c:pt idx="10">
                  <c:v>kp.md</c:v>
                </c:pt>
                <c:pt idx="11">
                  <c:v>agora.md</c:v>
                </c:pt>
                <c:pt idx="12">
                  <c:v>esp.md</c:v>
                </c:pt>
                <c:pt idx="13">
                  <c:v>ivi.ru</c:v>
                </c:pt>
                <c:pt idx="14">
                  <c:v>makler.md</c:v>
                </c:pt>
                <c:pt idx="15">
                  <c:v>newsmaker.md</c:v>
                </c:pt>
                <c:pt idx="16">
                  <c:v>gismeteo.md</c:v>
                </c:pt>
                <c:pt idx="17">
                  <c:v>sputnik.md</c:v>
                </c:pt>
                <c:pt idx="18">
                  <c:v>tv8.md</c:v>
                </c:pt>
                <c:pt idx="19">
                  <c:v>diez.md</c:v>
                </c:pt>
                <c:pt idx="20">
                  <c:v>ea.md</c:v>
                </c:pt>
                <c:pt idx="21">
                  <c:v>protv.md</c:v>
                </c:pt>
                <c:pt idx="22">
                  <c:v>999.md</c:v>
                </c:pt>
                <c:pt idx="23">
                  <c:v>point.md</c:v>
                </c:pt>
                <c:pt idx="24">
                  <c:v>stiri.md</c:v>
                </c:pt>
                <c:pt idx="25">
                  <c:v>unica.md</c:v>
                </c:pt>
                <c:pt idx="26">
                  <c:v>unimedia.md</c:v>
                </c:pt>
                <c:pt idx="27">
                  <c:v>zdg.md</c:v>
                </c:pt>
              </c:strCache>
            </c:strRef>
          </c:cat>
          <c:val>
            <c:numRef>
              <c:f>'region ac'!$B$2:$B$29</c:f>
              <c:numCache>
                <c:formatCode>0%</c:formatCode>
                <c:ptCount val="28"/>
                <c:pt idx="0">
                  <c:v>0.31</c:v>
                </c:pt>
                <c:pt idx="1">
                  <c:v>0.13</c:v>
                </c:pt>
                <c:pt idx="2">
                  <c:v>0.22</c:v>
                </c:pt>
                <c:pt idx="3">
                  <c:v>0.21</c:v>
                </c:pt>
                <c:pt idx="4">
                  <c:v>0.12</c:v>
                </c:pt>
                <c:pt idx="5">
                  <c:v>0.22</c:v>
                </c:pt>
                <c:pt idx="6">
                  <c:v>0.32</c:v>
                </c:pt>
                <c:pt idx="7">
                  <c:v>0.39</c:v>
                </c:pt>
                <c:pt idx="8">
                  <c:v>0.31</c:v>
                </c:pt>
                <c:pt idx="9">
                  <c:v>0.27</c:v>
                </c:pt>
                <c:pt idx="10">
                  <c:v>0.28999999999999998</c:v>
                </c:pt>
                <c:pt idx="11">
                  <c:v>0.18</c:v>
                </c:pt>
                <c:pt idx="12">
                  <c:v>0.4</c:v>
                </c:pt>
                <c:pt idx="13">
                  <c:v>0.3</c:v>
                </c:pt>
                <c:pt idx="14">
                  <c:v>0.28999999999999998</c:v>
                </c:pt>
                <c:pt idx="15">
                  <c:v>0.21</c:v>
                </c:pt>
                <c:pt idx="16">
                  <c:v>0.31</c:v>
                </c:pt>
                <c:pt idx="17">
                  <c:v>0.32529999999999998</c:v>
                </c:pt>
                <c:pt idx="18">
                  <c:v>0.24</c:v>
                </c:pt>
                <c:pt idx="19">
                  <c:v>0.25</c:v>
                </c:pt>
                <c:pt idx="20">
                  <c:v>0.23</c:v>
                </c:pt>
                <c:pt idx="21">
                  <c:v>0.12</c:v>
                </c:pt>
                <c:pt idx="22">
                  <c:v>0.28000000000000003</c:v>
                </c:pt>
                <c:pt idx="23">
                  <c:v>0.22</c:v>
                </c:pt>
                <c:pt idx="24">
                  <c:v>0.21</c:v>
                </c:pt>
                <c:pt idx="25">
                  <c:v>0.21</c:v>
                </c:pt>
                <c:pt idx="26">
                  <c:v>0.15</c:v>
                </c:pt>
                <c:pt idx="27">
                  <c:v>0.23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'region ac'!$A$2:$A$29</c:f>
              <c:strCache>
                <c:ptCount val="28"/>
                <c:pt idx="0">
                  <c:v>moldova.org</c:v>
                </c:pt>
                <c:pt idx="1">
                  <c:v>nokta.md</c:v>
                </c:pt>
                <c:pt idx="2">
                  <c:v>mold-street.com</c:v>
                </c:pt>
                <c:pt idx="3">
                  <c:v>perfecte.md</c:v>
                </c:pt>
                <c:pt idx="4">
                  <c:v>moldovenii.md</c:v>
                </c:pt>
                <c:pt idx="5">
                  <c:v>megogo.net</c:v>
                </c:pt>
                <c:pt idx="6">
                  <c:v>vk.com</c:v>
                </c:pt>
                <c:pt idx="7">
                  <c:v>ok.ru</c:v>
                </c:pt>
                <c:pt idx="8">
                  <c:v>md.mail.ru</c:v>
                </c:pt>
                <c:pt idx="9">
                  <c:v>noi.md</c:v>
                </c:pt>
                <c:pt idx="10">
                  <c:v>kp.md</c:v>
                </c:pt>
                <c:pt idx="11">
                  <c:v>agora.md</c:v>
                </c:pt>
                <c:pt idx="12">
                  <c:v>esp.md</c:v>
                </c:pt>
                <c:pt idx="13">
                  <c:v>ivi.ru</c:v>
                </c:pt>
                <c:pt idx="14">
                  <c:v>makler.md</c:v>
                </c:pt>
                <c:pt idx="15">
                  <c:v>newsmaker.md</c:v>
                </c:pt>
                <c:pt idx="16">
                  <c:v>gismeteo.md</c:v>
                </c:pt>
                <c:pt idx="17">
                  <c:v>sputnik.md</c:v>
                </c:pt>
                <c:pt idx="18">
                  <c:v>tv8.md</c:v>
                </c:pt>
                <c:pt idx="19">
                  <c:v>diez.md</c:v>
                </c:pt>
                <c:pt idx="20">
                  <c:v>ea.md</c:v>
                </c:pt>
                <c:pt idx="21">
                  <c:v>protv.md</c:v>
                </c:pt>
                <c:pt idx="22">
                  <c:v>999.md</c:v>
                </c:pt>
                <c:pt idx="23">
                  <c:v>point.md</c:v>
                </c:pt>
                <c:pt idx="24">
                  <c:v>stiri.md</c:v>
                </c:pt>
                <c:pt idx="25">
                  <c:v>unica.md</c:v>
                </c:pt>
                <c:pt idx="26">
                  <c:v>unimedia.md</c:v>
                </c:pt>
                <c:pt idx="27">
                  <c:v>zdg.md</c:v>
                </c:pt>
              </c:strCache>
            </c:strRef>
          </c:cat>
          <c:val>
            <c:numRef>
              <c:f>'region ac'!$C$2:$C$29</c:f>
              <c:numCache>
                <c:formatCode>0%</c:formatCode>
                <c:ptCount val="28"/>
                <c:pt idx="0">
                  <c:v>0.21</c:v>
                </c:pt>
                <c:pt idx="1">
                  <c:v>0.09</c:v>
                </c:pt>
                <c:pt idx="2">
                  <c:v>0.2</c:v>
                </c:pt>
                <c:pt idx="3">
                  <c:v>0.31</c:v>
                </c:pt>
                <c:pt idx="4">
                  <c:v>0.2</c:v>
                </c:pt>
                <c:pt idx="5">
                  <c:v>0.34</c:v>
                </c:pt>
                <c:pt idx="6">
                  <c:v>0.22</c:v>
                </c:pt>
                <c:pt idx="7">
                  <c:v>0.23</c:v>
                </c:pt>
                <c:pt idx="8">
                  <c:v>0.26</c:v>
                </c:pt>
                <c:pt idx="9">
                  <c:v>0.24</c:v>
                </c:pt>
                <c:pt idx="10">
                  <c:v>0.21</c:v>
                </c:pt>
                <c:pt idx="11">
                  <c:v>0.28000000000000003</c:v>
                </c:pt>
                <c:pt idx="12">
                  <c:v>0.18</c:v>
                </c:pt>
                <c:pt idx="13">
                  <c:v>0.22</c:v>
                </c:pt>
                <c:pt idx="14">
                  <c:v>0.16</c:v>
                </c:pt>
                <c:pt idx="15">
                  <c:v>0.22</c:v>
                </c:pt>
                <c:pt idx="16">
                  <c:v>0.27</c:v>
                </c:pt>
                <c:pt idx="17">
                  <c:v>0.08</c:v>
                </c:pt>
                <c:pt idx="18">
                  <c:v>0.28000000000000003</c:v>
                </c:pt>
                <c:pt idx="19">
                  <c:v>0.22</c:v>
                </c:pt>
                <c:pt idx="20">
                  <c:v>0.15</c:v>
                </c:pt>
                <c:pt idx="21">
                  <c:v>0.41</c:v>
                </c:pt>
                <c:pt idx="22">
                  <c:v>0.3</c:v>
                </c:pt>
                <c:pt idx="23">
                  <c:v>0.26</c:v>
                </c:pt>
                <c:pt idx="24">
                  <c:v>0.28000000000000003</c:v>
                </c:pt>
                <c:pt idx="25">
                  <c:v>0.23</c:v>
                </c:pt>
                <c:pt idx="26">
                  <c:v>0.26</c:v>
                </c:pt>
                <c:pt idx="27">
                  <c:v>0.21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'region ac'!$A$2:$A$29</c:f>
              <c:strCache>
                <c:ptCount val="28"/>
                <c:pt idx="0">
                  <c:v>moldova.org</c:v>
                </c:pt>
                <c:pt idx="1">
                  <c:v>nokta.md</c:v>
                </c:pt>
                <c:pt idx="2">
                  <c:v>mold-street.com</c:v>
                </c:pt>
                <c:pt idx="3">
                  <c:v>perfecte.md</c:v>
                </c:pt>
                <c:pt idx="4">
                  <c:v>moldovenii.md</c:v>
                </c:pt>
                <c:pt idx="5">
                  <c:v>megogo.net</c:v>
                </c:pt>
                <c:pt idx="6">
                  <c:v>vk.com</c:v>
                </c:pt>
                <c:pt idx="7">
                  <c:v>ok.ru</c:v>
                </c:pt>
                <c:pt idx="8">
                  <c:v>md.mail.ru</c:v>
                </c:pt>
                <c:pt idx="9">
                  <c:v>noi.md</c:v>
                </c:pt>
                <c:pt idx="10">
                  <c:v>kp.md</c:v>
                </c:pt>
                <c:pt idx="11">
                  <c:v>agora.md</c:v>
                </c:pt>
                <c:pt idx="12">
                  <c:v>esp.md</c:v>
                </c:pt>
                <c:pt idx="13">
                  <c:v>ivi.ru</c:v>
                </c:pt>
                <c:pt idx="14">
                  <c:v>makler.md</c:v>
                </c:pt>
                <c:pt idx="15">
                  <c:v>newsmaker.md</c:v>
                </c:pt>
                <c:pt idx="16">
                  <c:v>gismeteo.md</c:v>
                </c:pt>
                <c:pt idx="17">
                  <c:v>sputnik.md</c:v>
                </c:pt>
                <c:pt idx="18">
                  <c:v>tv8.md</c:v>
                </c:pt>
                <c:pt idx="19">
                  <c:v>diez.md</c:v>
                </c:pt>
                <c:pt idx="20">
                  <c:v>ea.md</c:v>
                </c:pt>
                <c:pt idx="21">
                  <c:v>protv.md</c:v>
                </c:pt>
                <c:pt idx="22">
                  <c:v>999.md</c:v>
                </c:pt>
                <c:pt idx="23">
                  <c:v>point.md</c:v>
                </c:pt>
                <c:pt idx="24">
                  <c:v>stiri.md</c:v>
                </c:pt>
                <c:pt idx="25">
                  <c:v>unica.md</c:v>
                </c:pt>
                <c:pt idx="26">
                  <c:v>unimedia.md</c:v>
                </c:pt>
                <c:pt idx="27">
                  <c:v>zdg.md</c:v>
                </c:pt>
              </c:strCache>
            </c:strRef>
          </c:cat>
          <c:val>
            <c:numRef>
              <c:f>'region ac'!$D$2:$D$29</c:f>
              <c:numCache>
                <c:formatCode>0%</c:formatCode>
                <c:ptCount val="28"/>
                <c:pt idx="0">
                  <c:v>0.46</c:v>
                </c:pt>
                <c:pt idx="1">
                  <c:v>0.32</c:v>
                </c:pt>
                <c:pt idx="2">
                  <c:v>0.32</c:v>
                </c:pt>
                <c:pt idx="3">
                  <c:v>0.35</c:v>
                </c:pt>
                <c:pt idx="4">
                  <c:v>0.28000000000000003</c:v>
                </c:pt>
                <c:pt idx="5">
                  <c:v>0.21</c:v>
                </c:pt>
                <c:pt idx="6">
                  <c:v>0.22</c:v>
                </c:pt>
                <c:pt idx="7">
                  <c:v>0.16</c:v>
                </c:pt>
                <c:pt idx="8">
                  <c:v>0.21</c:v>
                </c:pt>
                <c:pt idx="9">
                  <c:v>0.28000000000000003</c:v>
                </c:pt>
                <c:pt idx="10">
                  <c:v>0.39</c:v>
                </c:pt>
                <c:pt idx="11">
                  <c:v>0.38</c:v>
                </c:pt>
                <c:pt idx="12">
                  <c:v>0.34</c:v>
                </c:pt>
                <c:pt idx="13">
                  <c:v>0.25</c:v>
                </c:pt>
                <c:pt idx="14">
                  <c:v>0.41</c:v>
                </c:pt>
                <c:pt idx="15">
                  <c:v>0.43</c:v>
                </c:pt>
                <c:pt idx="16">
                  <c:v>0.28999999999999998</c:v>
                </c:pt>
                <c:pt idx="17">
                  <c:v>0.36</c:v>
                </c:pt>
                <c:pt idx="18">
                  <c:v>0.3</c:v>
                </c:pt>
                <c:pt idx="19">
                  <c:v>0.42</c:v>
                </c:pt>
                <c:pt idx="20">
                  <c:v>0.46</c:v>
                </c:pt>
                <c:pt idx="21">
                  <c:v>0.35</c:v>
                </c:pt>
                <c:pt idx="22">
                  <c:v>0.3</c:v>
                </c:pt>
                <c:pt idx="23">
                  <c:v>0.38</c:v>
                </c:pt>
                <c:pt idx="24">
                  <c:v>0.35</c:v>
                </c:pt>
                <c:pt idx="25">
                  <c:v>0.45</c:v>
                </c:pt>
                <c:pt idx="26">
                  <c:v>0.4</c:v>
                </c:pt>
                <c:pt idx="27">
                  <c:v>0.36</c:v>
                </c:pt>
              </c:numCache>
            </c:numRef>
          </c:val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'region ac'!$A$2:$A$29</c:f>
              <c:strCache>
                <c:ptCount val="28"/>
                <c:pt idx="0">
                  <c:v>moldova.org</c:v>
                </c:pt>
                <c:pt idx="1">
                  <c:v>nokta.md</c:v>
                </c:pt>
                <c:pt idx="2">
                  <c:v>mold-street.com</c:v>
                </c:pt>
                <c:pt idx="3">
                  <c:v>perfecte.md</c:v>
                </c:pt>
                <c:pt idx="4">
                  <c:v>moldovenii.md</c:v>
                </c:pt>
                <c:pt idx="5">
                  <c:v>megogo.net</c:v>
                </c:pt>
                <c:pt idx="6">
                  <c:v>vk.com</c:v>
                </c:pt>
                <c:pt idx="7">
                  <c:v>ok.ru</c:v>
                </c:pt>
                <c:pt idx="8">
                  <c:v>md.mail.ru</c:v>
                </c:pt>
                <c:pt idx="9">
                  <c:v>noi.md</c:v>
                </c:pt>
                <c:pt idx="10">
                  <c:v>kp.md</c:v>
                </c:pt>
                <c:pt idx="11">
                  <c:v>agora.md</c:v>
                </c:pt>
                <c:pt idx="12">
                  <c:v>esp.md</c:v>
                </c:pt>
                <c:pt idx="13">
                  <c:v>ivi.ru</c:v>
                </c:pt>
                <c:pt idx="14">
                  <c:v>makler.md</c:v>
                </c:pt>
                <c:pt idx="15">
                  <c:v>newsmaker.md</c:v>
                </c:pt>
                <c:pt idx="16">
                  <c:v>gismeteo.md</c:v>
                </c:pt>
                <c:pt idx="17">
                  <c:v>sputnik.md</c:v>
                </c:pt>
                <c:pt idx="18">
                  <c:v>tv8.md</c:v>
                </c:pt>
                <c:pt idx="19">
                  <c:v>diez.md</c:v>
                </c:pt>
                <c:pt idx="20">
                  <c:v>ea.md</c:v>
                </c:pt>
                <c:pt idx="21">
                  <c:v>protv.md</c:v>
                </c:pt>
                <c:pt idx="22">
                  <c:v>999.md</c:v>
                </c:pt>
                <c:pt idx="23">
                  <c:v>point.md</c:v>
                </c:pt>
                <c:pt idx="24">
                  <c:v>stiri.md</c:v>
                </c:pt>
                <c:pt idx="25">
                  <c:v>unica.md</c:v>
                </c:pt>
                <c:pt idx="26">
                  <c:v>unimedia.md</c:v>
                </c:pt>
                <c:pt idx="27">
                  <c:v>zdg.md</c:v>
                </c:pt>
              </c:strCache>
            </c:strRef>
          </c:cat>
          <c:val>
            <c:numRef>
              <c:f>'region ac'!$E$2:$E$29</c:f>
              <c:numCache>
                <c:formatCode>0%</c:formatCode>
                <c:ptCount val="28"/>
                <c:pt idx="0">
                  <c:v>0.02</c:v>
                </c:pt>
                <c:pt idx="1">
                  <c:v>0.1</c:v>
                </c:pt>
                <c:pt idx="2">
                  <c:v>0.26</c:v>
                </c:pt>
                <c:pt idx="3">
                  <c:v>0.13</c:v>
                </c:pt>
                <c:pt idx="4">
                  <c:v>0.32</c:v>
                </c:pt>
                <c:pt idx="5">
                  <c:v>0.17</c:v>
                </c:pt>
                <c:pt idx="6">
                  <c:v>0.14000000000000001</c:v>
                </c:pt>
                <c:pt idx="7">
                  <c:v>0.12</c:v>
                </c:pt>
                <c:pt idx="8">
                  <c:v>0.1467</c:v>
                </c:pt>
                <c:pt idx="9">
                  <c:v>0.18</c:v>
                </c:pt>
                <c:pt idx="10">
                  <c:v>0.08</c:v>
                </c:pt>
                <c:pt idx="11">
                  <c:v>0.16</c:v>
                </c:pt>
                <c:pt idx="12">
                  <c:v>0.06</c:v>
                </c:pt>
                <c:pt idx="13">
                  <c:v>0.16</c:v>
                </c:pt>
                <c:pt idx="14">
                  <c:v>0.09</c:v>
                </c:pt>
                <c:pt idx="15">
                  <c:v>0.1</c:v>
                </c:pt>
                <c:pt idx="16">
                  <c:v>0.09</c:v>
                </c:pt>
                <c:pt idx="17">
                  <c:v>0.14000000000000001</c:v>
                </c:pt>
                <c:pt idx="18">
                  <c:v>0.12</c:v>
                </c:pt>
                <c:pt idx="19">
                  <c:v>0.09</c:v>
                </c:pt>
                <c:pt idx="20">
                  <c:v>0.15</c:v>
                </c:pt>
                <c:pt idx="21">
                  <c:v>0.1</c:v>
                </c:pt>
                <c:pt idx="22">
                  <c:v>0.1</c:v>
                </c:pt>
                <c:pt idx="23">
                  <c:v>0.12</c:v>
                </c:pt>
                <c:pt idx="24">
                  <c:v>0.14000000000000001</c:v>
                </c:pt>
                <c:pt idx="25">
                  <c:v>0.09</c:v>
                </c:pt>
                <c:pt idx="26">
                  <c:v>0.18</c:v>
                </c:pt>
                <c:pt idx="27">
                  <c:v>0.18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'region ac'!$A$2:$A$29</c:f>
              <c:strCache>
                <c:ptCount val="28"/>
                <c:pt idx="0">
                  <c:v>moldova.org</c:v>
                </c:pt>
                <c:pt idx="1">
                  <c:v>nokta.md</c:v>
                </c:pt>
                <c:pt idx="2">
                  <c:v>mold-street.com</c:v>
                </c:pt>
                <c:pt idx="3">
                  <c:v>perfecte.md</c:v>
                </c:pt>
                <c:pt idx="4">
                  <c:v>moldovenii.md</c:v>
                </c:pt>
                <c:pt idx="5">
                  <c:v>megogo.net</c:v>
                </c:pt>
                <c:pt idx="6">
                  <c:v>vk.com</c:v>
                </c:pt>
                <c:pt idx="7">
                  <c:v>ok.ru</c:v>
                </c:pt>
                <c:pt idx="8">
                  <c:v>md.mail.ru</c:v>
                </c:pt>
                <c:pt idx="9">
                  <c:v>noi.md</c:v>
                </c:pt>
                <c:pt idx="10">
                  <c:v>kp.md</c:v>
                </c:pt>
                <c:pt idx="11">
                  <c:v>agora.md</c:v>
                </c:pt>
                <c:pt idx="12">
                  <c:v>esp.md</c:v>
                </c:pt>
                <c:pt idx="13">
                  <c:v>ivi.ru</c:v>
                </c:pt>
                <c:pt idx="14">
                  <c:v>makler.md</c:v>
                </c:pt>
                <c:pt idx="15">
                  <c:v>newsmaker.md</c:v>
                </c:pt>
                <c:pt idx="16">
                  <c:v>gismeteo.md</c:v>
                </c:pt>
                <c:pt idx="17">
                  <c:v>sputnik.md</c:v>
                </c:pt>
                <c:pt idx="18">
                  <c:v>tv8.md</c:v>
                </c:pt>
                <c:pt idx="19">
                  <c:v>diez.md</c:v>
                </c:pt>
                <c:pt idx="20">
                  <c:v>ea.md</c:v>
                </c:pt>
                <c:pt idx="21">
                  <c:v>protv.md</c:v>
                </c:pt>
                <c:pt idx="22">
                  <c:v>999.md</c:v>
                </c:pt>
                <c:pt idx="23">
                  <c:v>point.md</c:v>
                </c:pt>
                <c:pt idx="24">
                  <c:v>stiri.md</c:v>
                </c:pt>
                <c:pt idx="25">
                  <c:v>unica.md</c:v>
                </c:pt>
                <c:pt idx="26">
                  <c:v>unimedia.md</c:v>
                </c:pt>
                <c:pt idx="27">
                  <c:v>zdg.md</c:v>
                </c:pt>
              </c:strCache>
            </c:strRef>
          </c:cat>
          <c:val>
            <c:numRef>
              <c:f>'region ac'!$F$2:$F$29</c:f>
              <c:numCache>
                <c:formatCode>0%</c:formatCode>
                <c:ptCount val="28"/>
                <c:pt idx="1">
                  <c:v>0.36</c:v>
                </c:pt>
                <c:pt idx="4">
                  <c:v>0.08</c:v>
                </c:pt>
                <c:pt idx="5">
                  <c:v>0.06</c:v>
                </c:pt>
                <c:pt idx="6">
                  <c:v>0.1</c:v>
                </c:pt>
                <c:pt idx="7">
                  <c:v>0.1</c:v>
                </c:pt>
                <c:pt idx="8">
                  <c:v>7.7600000000000002E-2</c:v>
                </c:pt>
                <c:pt idx="9">
                  <c:v>0.03</c:v>
                </c:pt>
                <c:pt idx="10">
                  <c:v>0.03</c:v>
                </c:pt>
                <c:pt idx="12">
                  <c:v>0.02</c:v>
                </c:pt>
                <c:pt idx="13">
                  <c:v>7.0000000000000007E-2</c:v>
                </c:pt>
                <c:pt idx="14">
                  <c:v>0.05</c:v>
                </c:pt>
                <c:pt idx="15">
                  <c:v>0.04</c:v>
                </c:pt>
                <c:pt idx="16">
                  <c:v>0.04</c:v>
                </c:pt>
                <c:pt idx="17">
                  <c:v>0.09</c:v>
                </c:pt>
                <c:pt idx="18">
                  <c:v>0.06</c:v>
                </c:pt>
                <c:pt idx="19">
                  <c:v>0.02</c:v>
                </c:pt>
                <c:pt idx="20">
                  <c:v>0.01</c:v>
                </c:pt>
                <c:pt idx="21">
                  <c:v>0.01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0.01</c:v>
                </c:pt>
                <c:pt idx="27">
                  <c:v>0.02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85"/>
        <c:axId val="792899616"/>
        <c:axId val="792901792"/>
      </c:barChart>
      <c:catAx>
        <c:axId val="792899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01792"/>
        <c:crosses val="autoZero"/>
        <c:auto val="1"/>
        <c:lblAlgn val="ctr"/>
        <c:lblOffset val="100"/>
        <c:noMultiLvlLbl val="0"/>
      </c:catAx>
      <c:valAx>
        <c:axId val="792901792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9289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'sex a.c.'!$B$1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'sex a.c.'!$A$2:$A$29</c:f>
              <c:strCache>
                <c:ptCount val="28"/>
                <c:pt idx="0">
                  <c:v>moldova.org</c:v>
                </c:pt>
                <c:pt idx="1">
                  <c:v>ea.md</c:v>
                </c:pt>
                <c:pt idx="2">
                  <c:v>unica.md</c:v>
                </c:pt>
                <c:pt idx="3">
                  <c:v>sputnik.md</c:v>
                </c:pt>
                <c:pt idx="4">
                  <c:v>moldovenii.md</c:v>
                </c:pt>
                <c:pt idx="5">
                  <c:v>tv8.md</c:v>
                </c:pt>
                <c:pt idx="6">
                  <c:v>perfecte.md</c:v>
                </c:pt>
                <c:pt idx="7">
                  <c:v>ivi.ru</c:v>
                </c:pt>
                <c:pt idx="8">
                  <c:v>diez.md</c:v>
                </c:pt>
                <c:pt idx="9">
                  <c:v>stiri.md</c:v>
                </c:pt>
                <c:pt idx="10">
                  <c:v>md.mail.ru</c:v>
                </c:pt>
                <c:pt idx="11">
                  <c:v>zdg.md</c:v>
                </c:pt>
                <c:pt idx="12">
                  <c:v>megogo.net</c:v>
                </c:pt>
                <c:pt idx="13">
                  <c:v>protv.md</c:v>
                </c:pt>
                <c:pt idx="14">
                  <c:v>unimedia.md</c:v>
                </c:pt>
                <c:pt idx="15">
                  <c:v>kp.md</c:v>
                </c:pt>
                <c:pt idx="16">
                  <c:v>ok.ru</c:v>
                </c:pt>
                <c:pt idx="17">
                  <c:v>esp.md</c:v>
                </c:pt>
                <c:pt idx="18">
                  <c:v>agora.md</c:v>
                </c:pt>
                <c:pt idx="19">
                  <c:v>noi.md</c:v>
                </c:pt>
                <c:pt idx="20">
                  <c:v>newsmaker.md</c:v>
                </c:pt>
                <c:pt idx="21">
                  <c:v>gismeteo.md</c:v>
                </c:pt>
                <c:pt idx="22">
                  <c:v>makler.md</c:v>
                </c:pt>
                <c:pt idx="23">
                  <c:v>point.md</c:v>
                </c:pt>
                <c:pt idx="24">
                  <c:v>999.md</c:v>
                </c:pt>
                <c:pt idx="25">
                  <c:v>vk.com</c:v>
                </c:pt>
                <c:pt idx="26">
                  <c:v>mold-street.com</c:v>
                </c:pt>
                <c:pt idx="27">
                  <c:v>nokta.md</c:v>
                </c:pt>
              </c:strCache>
            </c:strRef>
          </c:cat>
          <c:val>
            <c:numRef>
              <c:f>'sex a.c.'!$B$2:$B$29</c:f>
              <c:numCache>
                <c:formatCode>0%</c:formatCode>
                <c:ptCount val="28"/>
                <c:pt idx="0">
                  <c:v>0.84</c:v>
                </c:pt>
                <c:pt idx="1">
                  <c:v>0.78290000000000004</c:v>
                </c:pt>
                <c:pt idx="2">
                  <c:v>0.71279999999999999</c:v>
                </c:pt>
                <c:pt idx="3">
                  <c:v>0.65329999999999999</c:v>
                </c:pt>
                <c:pt idx="4">
                  <c:v>0.64559999999999995</c:v>
                </c:pt>
                <c:pt idx="5">
                  <c:v>0.63770000000000004</c:v>
                </c:pt>
                <c:pt idx="6">
                  <c:v>0.628</c:v>
                </c:pt>
                <c:pt idx="7">
                  <c:v>0.59660000000000002</c:v>
                </c:pt>
                <c:pt idx="8">
                  <c:v>0.59019999999999995</c:v>
                </c:pt>
                <c:pt idx="9">
                  <c:v>0.58089999999999997</c:v>
                </c:pt>
                <c:pt idx="10">
                  <c:v>0.57589999999999997</c:v>
                </c:pt>
                <c:pt idx="11">
                  <c:v>0.56479999999999997</c:v>
                </c:pt>
                <c:pt idx="12">
                  <c:v>0.55300000000000005</c:v>
                </c:pt>
                <c:pt idx="13">
                  <c:v>0.5524</c:v>
                </c:pt>
                <c:pt idx="14">
                  <c:v>0.54469999999999996</c:v>
                </c:pt>
                <c:pt idx="15">
                  <c:v>0.54190000000000005</c:v>
                </c:pt>
                <c:pt idx="16">
                  <c:v>0.54069999999999996</c:v>
                </c:pt>
                <c:pt idx="17">
                  <c:v>0.53310000000000002</c:v>
                </c:pt>
                <c:pt idx="18">
                  <c:v>0.5131</c:v>
                </c:pt>
                <c:pt idx="19">
                  <c:v>0.5121</c:v>
                </c:pt>
                <c:pt idx="20">
                  <c:v>0.51160000000000005</c:v>
                </c:pt>
                <c:pt idx="21">
                  <c:v>0.50160000000000005</c:v>
                </c:pt>
                <c:pt idx="22">
                  <c:v>0.49070000000000003</c:v>
                </c:pt>
                <c:pt idx="23">
                  <c:v>0.48659999999999998</c:v>
                </c:pt>
                <c:pt idx="24">
                  <c:v>0.43730000000000002</c:v>
                </c:pt>
                <c:pt idx="25">
                  <c:v>0.432</c:v>
                </c:pt>
                <c:pt idx="26">
                  <c:v>0.4289</c:v>
                </c:pt>
                <c:pt idx="27">
                  <c:v>0.34789999999999999</c:v>
                </c:pt>
              </c:numCache>
            </c:numRef>
          </c:val>
        </c:ser>
        <c:ser>
          <c:idx val="1"/>
          <c:order val="1"/>
          <c:tx>
            <c:strRef>
              <c:f>'sex a.c.'!$C$1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'sex a.c.'!$A$2:$A$29</c:f>
              <c:strCache>
                <c:ptCount val="28"/>
                <c:pt idx="0">
                  <c:v>moldova.org</c:v>
                </c:pt>
                <c:pt idx="1">
                  <c:v>ea.md</c:v>
                </c:pt>
                <c:pt idx="2">
                  <c:v>unica.md</c:v>
                </c:pt>
                <c:pt idx="3">
                  <c:v>sputnik.md</c:v>
                </c:pt>
                <c:pt idx="4">
                  <c:v>moldovenii.md</c:v>
                </c:pt>
                <c:pt idx="5">
                  <c:v>tv8.md</c:v>
                </c:pt>
                <c:pt idx="6">
                  <c:v>perfecte.md</c:v>
                </c:pt>
                <c:pt idx="7">
                  <c:v>ivi.ru</c:v>
                </c:pt>
                <c:pt idx="8">
                  <c:v>diez.md</c:v>
                </c:pt>
                <c:pt idx="9">
                  <c:v>stiri.md</c:v>
                </c:pt>
                <c:pt idx="10">
                  <c:v>md.mail.ru</c:v>
                </c:pt>
                <c:pt idx="11">
                  <c:v>zdg.md</c:v>
                </c:pt>
                <c:pt idx="12">
                  <c:v>megogo.net</c:v>
                </c:pt>
                <c:pt idx="13">
                  <c:v>protv.md</c:v>
                </c:pt>
                <c:pt idx="14">
                  <c:v>unimedia.md</c:v>
                </c:pt>
                <c:pt idx="15">
                  <c:v>kp.md</c:v>
                </c:pt>
                <c:pt idx="16">
                  <c:v>ok.ru</c:v>
                </c:pt>
                <c:pt idx="17">
                  <c:v>esp.md</c:v>
                </c:pt>
                <c:pt idx="18">
                  <c:v>agora.md</c:v>
                </c:pt>
                <c:pt idx="19">
                  <c:v>noi.md</c:v>
                </c:pt>
                <c:pt idx="20">
                  <c:v>newsmaker.md</c:v>
                </c:pt>
                <c:pt idx="21">
                  <c:v>gismeteo.md</c:v>
                </c:pt>
                <c:pt idx="22">
                  <c:v>makler.md</c:v>
                </c:pt>
                <c:pt idx="23">
                  <c:v>point.md</c:v>
                </c:pt>
                <c:pt idx="24">
                  <c:v>999.md</c:v>
                </c:pt>
                <c:pt idx="25">
                  <c:v>vk.com</c:v>
                </c:pt>
                <c:pt idx="26">
                  <c:v>mold-street.com</c:v>
                </c:pt>
                <c:pt idx="27">
                  <c:v>nokta.md</c:v>
                </c:pt>
              </c:strCache>
            </c:strRef>
          </c:cat>
          <c:val>
            <c:numRef>
              <c:f>'sex a.c.'!$C$2:$C$29</c:f>
              <c:numCache>
                <c:formatCode>0%</c:formatCode>
                <c:ptCount val="28"/>
                <c:pt idx="0">
                  <c:v>0.16</c:v>
                </c:pt>
                <c:pt idx="1">
                  <c:v>0.21709999999999999</c:v>
                </c:pt>
                <c:pt idx="2">
                  <c:v>0.28720000000000001</c:v>
                </c:pt>
                <c:pt idx="3">
                  <c:v>0.34670000000000001</c:v>
                </c:pt>
                <c:pt idx="4">
                  <c:v>0.35439999999999999</c:v>
                </c:pt>
                <c:pt idx="5">
                  <c:v>0.36230000000000001</c:v>
                </c:pt>
                <c:pt idx="6">
                  <c:v>0.372</c:v>
                </c:pt>
                <c:pt idx="7">
                  <c:v>0.40339999999999998</c:v>
                </c:pt>
                <c:pt idx="8">
                  <c:v>0.4098</c:v>
                </c:pt>
                <c:pt idx="9">
                  <c:v>0.41909999999999997</c:v>
                </c:pt>
                <c:pt idx="10">
                  <c:v>0.42409999999999998</c:v>
                </c:pt>
                <c:pt idx="11">
                  <c:v>0.43519999999999998</c:v>
                </c:pt>
                <c:pt idx="12">
                  <c:v>0.44700000000000001</c:v>
                </c:pt>
                <c:pt idx="13">
                  <c:v>0.4476</c:v>
                </c:pt>
                <c:pt idx="14">
                  <c:v>0.45529999999999998</c:v>
                </c:pt>
                <c:pt idx="15">
                  <c:v>0.45810000000000001</c:v>
                </c:pt>
                <c:pt idx="16">
                  <c:v>0.45929999999999999</c:v>
                </c:pt>
                <c:pt idx="17">
                  <c:v>0.46689999999999998</c:v>
                </c:pt>
                <c:pt idx="18">
                  <c:v>0.4869</c:v>
                </c:pt>
                <c:pt idx="19">
                  <c:v>0.4879</c:v>
                </c:pt>
                <c:pt idx="20">
                  <c:v>0.4884</c:v>
                </c:pt>
                <c:pt idx="21">
                  <c:v>0.49840000000000001</c:v>
                </c:pt>
                <c:pt idx="22">
                  <c:v>0.50929999999999997</c:v>
                </c:pt>
                <c:pt idx="23">
                  <c:v>0.51339999999999997</c:v>
                </c:pt>
                <c:pt idx="24">
                  <c:v>0.56269999999999998</c:v>
                </c:pt>
                <c:pt idx="25">
                  <c:v>0.56799999999999995</c:v>
                </c:pt>
                <c:pt idx="26">
                  <c:v>0.57110000000000005</c:v>
                </c:pt>
                <c:pt idx="27">
                  <c:v>0.65210000000000001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85"/>
        <c:axId val="912116272"/>
        <c:axId val="912117904"/>
      </c:barChart>
      <c:catAx>
        <c:axId val="912116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117904"/>
        <c:crosses val="autoZero"/>
        <c:auto val="1"/>
        <c:lblAlgn val="ctr"/>
        <c:lblOffset val="100"/>
        <c:noMultiLvlLbl val="0"/>
      </c:catAx>
      <c:valAx>
        <c:axId val="912117904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1211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'income ac'!$A$2:$A$29</c:f>
              <c:strCache>
                <c:ptCount val="28"/>
                <c:pt idx="0">
                  <c:v>nokta.md</c:v>
                </c:pt>
                <c:pt idx="1">
                  <c:v>sputnik.md</c:v>
                </c:pt>
                <c:pt idx="2">
                  <c:v>ea.md</c:v>
                </c:pt>
                <c:pt idx="3">
                  <c:v>agora.md</c:v>
                </c:pt>
                <c:pt idx="4">
                  <c:v>unimedia.md</c:v>
                </c:pt>
                <c:pt idx="5">
                  <c:v>point.md</c:v>
                </c:pt>
                <c:pt idx="6">
                  <c:v>tv8.md</c:v>
                </c:pt>
                <c:pt idx="7">
                  <c:v>protv.md</c:v>
                </c:pt>
                <c:pt idx="8">
                  <c:v>perfecte.md</c:v>
                </c:pt>
                <c:pt idx="9">
                  <c:v>kp.md</c:v>
                </c:pt>
                <c:pt idx="10">
                  <c:v>newsmaker.md</c:v>
                </c:pt>
                <c:pt idx="11">
                  <c:v>stiri.md</c:v>
                </c:pt>
                <c:pt idx="12">
                  <c:v>gismeteo.md</c:v>
                </c:pt>
                <c:pt idx="13">
                  <c:v>md.mail.ru</c:v>
                </c:pt>
                <c:pt idx="14">
                  <c:v>unica.md</c:v>
                </c:pt>
                <c:pt idx="15">
                  <c:v>moldovenii.md</c:v>
                </c:pt>
                <c:pt idx="16">
                  <c:v>moldova.org</c:v>
                </c:pt>
                <c:pt idx="17">
                  <c:v>megogo.net</c:v>
                </c:pt>
                <c:pt idx="18">
                  <c:v>vk.com</c:v>
                </c:pt>
                <c:pt idx="19">
                  <c:v>esp.md</c:v>
                </c:pt>
                <c:pt idx="20">
                  <c:v>diez.md</c:v>
                </c:pt>
                <c:pt idx="21">
                  <c:v>zdg.md</c:v>
                </c:pt>
                <c:pt idx="22">
                  <c:v>noi.md</c:v>
                </c:pt>
                <c:pt idx="23">
                  <c:v>999.md</c:v>
                </c:pt>
                <c:pt idx="24">
                  <c:v>ivi.ru</c:v>
                </c:pt>
                <c:pt idx="25">
                  <c:v>ok.ru</c:v>
                </c:pt>
                <c:pt idx="26">
                  <c:v>makler.md</c:v>
                </c:pt>
                <c:pt idx="27">
                  <c:v>mold-street.com</c:v>
                </c:pt>
              </c:strCache>
            </c:strRef>
          </c:cat>
          <c:val>
            <c:numRef>
              <c:f>'income ac'!$B$2:$B$29</c:f>
              <c:numCache>
                <c:formatCode>0%</c:formatCode>
                <c:ptCount val="28"/>
                <c:pt idx="0">
                  <c:v>0.49</c:v>
                </c:pt>
                <c:pt idx="1">
                  <c:v>0.47146648971466493</c:v>
                </c:pt>
                <c:pt idx="2">
                  <c:v>0.21653300431832198</c:v>
                </c:pt>
                <c:pt idx="3">
                  <c:v>0.31623931623931623</c:v>
                </c:pt>
                <c:pt idx="4">
                  <c:v>0.42629205688518912</c:v>
                </c:pt>
                <c:pt idx="5">
                  <c:v>0.37619583567810921</c:v>
                </c:pt>
                <c:pt idx="6">
                  <c:v>0.53302433371958291</c:v>
                </c:pt>
                <c:pt idx="7">
                  <c:v>0.40174838464462181</c:v>
                </c:pt>
                <c:pt idx="8">
                  <c:v>0.27210884353741494</c:v>
                </c:pt>
                <c:pt idx="9">
                  <c:v>0.58437779767233666</c:v>
                </c:pt>
                <c:pt idx="10">
                  <c:v>0.50847457627118642</c:v>
                </c:pt>
                <c:pt idx="11">
                  <c:v>0.47169167803547063</c:v>
                </c:pt>
                <c:pt idx="12">
                  <c:v>0.48607975921745672</c:v>
                </c:pt>
                <c:pt idx="13">
                  <c:v>0.59763431206764028</c:v>
                </c:pt>
                <c:pt idx="14">
                  <c:v>0.4717642791127542</c:v>
                </c:pt>
                <c:pt idx="15">
                  <c:v>0.9423811758360302</c:v>
                </c:pt>
                <c:pt idx="16">
                  <c:v>0.37269569863745666</c:v>
                </c:pt>
                <c:pt idx="17">
                  <c:v>0.54376059834500312</c:v>
                </c:pt>
                <c:pt idx="18">
                  <c:v>0.47273075849232199</c:v>
                </c:pt>
                <c:pt idx="19">
                  <c:v>0.5834680212422072</c:v>
                </c:pt>
                <c:pt idx="20">
                  <c:v>0.42514145543744886</c:v>
                </c:pt>
                <c:pt idx="21">
                  <c:v>0.37265306539509541</c:v>
                </c:pt>
                <c:pt idx="22">
                  <c:v>0.56841550224097026</c:v>
                </c:pt>
                <c:pt idx="23">
                  <c:v>0.53901437371663252</c:v>
                </c:pt>
                <c:pt idx="24">
                  <c:v>0.49328481999541385</c:v>
                </c:pt>
                <c:pt idx="25">
                  <c:v>0.77982813938198547</c:v>
                </c:pt>
                <c:pt idx="26">
                  <c:v>0.60643285714285711</c:v>
                </c:pt>
                <c:pt idx="27">
                  <c:v>0.43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'income ac'!$A$2:$A$29</c:f>
              <c:strCache>
                <c:ptCount val="28"/>
                <c:pt idx="0">
                  <c:v>nokta.md</c:v>
                </c:pt>
                <c:pt idx="1">
                  <c:v>sputnik.md</c:v>
                </c:pt>
                <c:pt idx="2">
                  <c:v>ea.md</c:v>
                </c:pt>
                <c:pt idx="3">
                  <c:v>agora.md</c:v>
                </c:pt>
                <c:pt idx="4">
                  <c:v>unimedia.md</c:v>
                </c:pt>
                <c:pt idx="5">
                  <c:v>point.md</c:v>
                </c:pt>
                <c:pt idx="6">
                  <c:v>tv8.md</c:v>
                </c:pt>
                <c:pt idx="7">
                  <c:v>protv.md</c:v>
                </c:pt>
                <c:pt idx="8">
                  <c:v>perfecte.md</c:v>
                </c:pt>
                <c:pt idx="9">
                  <c:v>kp.md</c:v>
                </c:pt>
                <c:pt idx="10">
                  <c:v>newsmaker.md</c:v>
                </c:pt>
                <c:pt idx="11">
                  <c:v>stiri.md</c:v>
                </c:pt>
                <c:pt idx="12">
                  <c:v>gismeteo.md</c:v>
                </c:pt>
                <c:pt idx="13">
                  <c:v>md.mail.ru</c:v>
                </c:pt>
                <c:pt idx="14">
                  <c:v>unica.md</c:v>
                </c:pt>
                <c:pt idx="15">
                  <c:v>moldovenii.md</c:v>
                </c:pt>
                <c:pt idx="16">
                  <c:v>moldova.org</c:v>
                </c:pt>
                <c:pt idx="17">
                  <c:v>megogo.net</c:v>
                </c:pt>
                <c:pt idx="18">
                  <c:v>vk.com</c:v>
                </c:pt>
                <c:pt idx="19">
                  <c:v>esp.md</c:v>
                </c:pt>
                <c:pt idx="20">
                  <c:v>diez.md</c:v>
                </c:pt>
                <c:pt idx="21">
                  <c:v>zdg.md</c:v>
                </c:pt>
                <c:pt idx="22">
                  <c:v>noi.md</c:v>
                </c:pt>
                <c:pt idx="23">
                  <c:v>999.md</c:v>
                </c:pt>
                <c:pt idx="24">
                  <c:v>ivi.ru</c:v>
                </c:pt>
                <c:pt idx="25">
                  <c:v>ok.ru</c:v>
                </c:pt>
                <c:pt idx="26">
                  <c:v>makler.md</c:v>
                </c:pt>
                <c:pt idx="27">
                  <c:v>mold-street.com</c:v>
                </c:pt>
              </c:strCache>
            </c:strRef>
          </c:cat>
          <c:val>
            <c:numRef>
              <c:f>'income ac'!$C$2:$C$29</c:f>
              <c:numCache>
                <c:formatCode>0%</c:formatCode>
                <c:ptCount val="28"/>
                <c:pt idx="0">
                  <c:v>0.28000000000000003</c:v>
                </c:pt>
                <c:pt idx="1">
                  <c:v>0.35384870603848706</c:v>
                </c:pt>
                <c:pt idx="2">
                  <c:v>0.45342381246144348</c:v>
                </c:pt>
                <c:pt idx="3">
                  <c:v>0.30167774612219056</c:v>
                </c:pt>
                <c:pt idx="4">
                  <c:v>0.28026361429066948</c:v>
                </c:pt>
                <c:pt idx="5">
                  <c:v>0.28587507034327519</c:v>
                </c:pt>
                <c:pt idx="6">
                  <c:v>0.24642719196601001</c:v>
                </c:pt>
                <c:pt idx="7">
                  <c:v>0.34625617635879896</c:v>
                </c:pt>
                <c:pt idx="8">
                  <c:v>0.42202066011589823</c:v>
                </c:pt>
                <c:pt idx="9">
                  <c:v>0.22135183527305283</c:v>
                </c:pt>
                <c:pt idx="10">
                  <c:v>0.27527761542957341</c:v>
                </c:pt>
                <c:pt idx="11">
                  <c:v>0.28069577080491132</c:v>
                </c:pt>
                <c:pt idx="12">
                  <c:v>0.33283170303486331</c:v>
                </c:pt>
                <c:pt idx="13">
                  <c:v>0.24763088393543425</c:v>
                </c:pt>
                <c:pt idx="14">
                  <c:v>0.36456612754158968</c:v>
                </c:pt>
                <c:pt idx="15">
                  <c:v>1.510399137001079E-2</c:v>
                </c:pt>
                <c:pt idx="16">
                  <c:v>0.38979428266096716</c:v>
                </c:pt>
                <c:pt idx="17">
                  <c:v>0.37530725652450669</c:v>
                </c:pt>
                <c:pt idx="18">
                  <c:v>0.38735074453234064</c:v>
                </c:pt>
                <c:pt idx="19">
                  <c:v>0.2057261602401293</c:v>
                </c:pt>
                <c:pt idx="20">
                  <c:v>0.35605596892886343</c:v>
                </c:pt>
                <c:pt idx="21">
                  <c:v>0.36277469346049046</c:v>
                </c:pt>
                <c:pt idx="22">
                  <c:v>0.24439757447930399</c:v>
                </c:pt>
                <c:pt idx="23">
                  <c:v>0.25804243668720056</c:v>
                </c:pt>
                <c:pt idx="24">
                  <c:v>0.37082359550561794</c:v>
                </c:pt>
                <c:pt idx="25">
                  <c:v>0.18388864781941705</c:v>
                </c:pt>
                <c:pt idx="26">
                  <c:v>0.29672357142857136</c:v>
                </c:pt>
                <c:pt idx="27">
                  <c:v>0.20943396226415095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'income ac'!$A$2:$A$29</c:f>
              <c:strCache>
                <c:ptCount val="28"/>
                <c:pt idx="0">
                  <c:v>nokta.md</c:v>
                </c:pt>
                <c:pt idx="1">
                  <c:v>sputnik.md</c:v>
                </c:pt>
                <c:pt idx="2">
                  <c:v>ea.md</c:v>
                </c:pt>
                <c:pt idx="3">
                  <c:v>agora.md</c:v>
                </c:pt>
                <c:pt idx="4">
                  <c:v>unimedia.md</c:v>
                </c:pt>
                <c:pt idx="5">
                  <c:v>point.md</c:v>
                </c:pt>
                <c:pt idx="6">
                  <c:v>tv8.md</c:v>
                </c:pt>
                <c:pt idx="7">
                  <c:v>protv.md</c:v>
                </c:pt>
                <c:pt idx="8">
                  <c:v>perfecte.md</c:v>
                </c:pt>
                <c:pt idx="9">
                  <c:v>kp.md</c:v>
                </c:pt>
                <c:pt idx="10">
                  <c:v>newsmaker.md</c:v>
                </c:pt>
                <c:pt idx="11">
                  <c:v>stiri.md</c:v>
                </c:pt>
                <c:pt idx="12">
                  <c:v>gismeteo.md</c:v>
                </c:pt>
                <c:pt idx="13">
                  <c:v>md.mail.ru</c:v>
                </c:pt>
                <c:pt idx="14">
                  <c:v>unica.md</c:v>
                </c:pt>
                <c:pt idx="15">
                  <c:v>moldovenii.md</c:v>
                </c:pt>
                <c:pt idx="16">
                  <c:v>moldova.org</c:v>
                </c:pt>
                <c:pt idx="17">
                  <c:v>megogo.net</c:v>
                </c:pt>
                <c:pt idx="18">
                  <c:v>vk.com</c:v>
                </c:pt>
                <c:pt idx="19">
                  <c:v>esp.md</c:v>
                </c:pt>
                <c:pt idx="20">
                  <c:v>diez.md</c:v>
                </c:pt>
                <c:pt idx="21">
                  <c:v>zdg.md</c:v>
                </c:pt>
                <c:pt idx="22">
                  <c:v>noi.md</c:v>
                </c:pt>
                <c:pt idx="23">
                  <c:v>999.md</c:v>
                </c:pt>
                <c:pt idx="24">
                  <c:v>ivi.ru</c:v>
                </c:pt>
                <c:pt idx="25">
                  <c:v>ok.ru</c:v>
                </c:pt>
                <c:pt idx="26">
                  <c:v>makler.md</c:v>
                </c:pt>
                <c:pt idx="27">
                  <c:v>mold-street.com</c:v>
                </c:pt>
              </c:strCache>
            </c:strRef>
          </c:cat>
          <c:val>
            <c:numRef>
              <c:f>'income ac'!$D$2:$D$29</c:f>
              <c:numCache>
                <c:formatCode>0%</c:formatCode>
                <c:ptCount val="28"/>
                <c:pt idx="0">
                  <c:v>0.09</c:v>
                </c:pt>
                <c:pt idx="1">
                  <c:v>4.1804910418049103E-2</c:v>
                </c:pt>
                <c:pt idx="2">
                  <c:v>0.19987661937075873</c:v>
                </c:pt>
                <c:pt idx="3">
                  <c:v>0.26242481798037354</c:v>
                </c:pt>
                <c:pt idx="4">
                  <c:v>0.18626430801248703</c:v>
                </c:pt>
                <c:pt idx="5">
                  <c:v>0.23241418120427687</c:v>
                </c:pt>
                <c:pt idx="6">
                  <c:v>0.11741985322518346</c:v>
                </c:pt>
                <c:pt idx="7">
                  <c:v>0.14975294564804256</c:v>
                </c:pt>
                <c:pt idx="8">
                  <c:v>0.20836482741244644</c:v>
                </c:pt>
                <c:pt idx="9">
                  <c:v>0.10608773500447628</c:v>
                </c:pt>
                <c:pt idx="10">
                  <c:v>0.13880771478667447</c:v>
                </c:pt>
                <c:pt idx="11">
                  <c:v>0.18110504774897679</c:v>
                </c:pt>
                <c:pt idx="12">
                  <c:v>0.1256583897667419</c:v>
                </c:pt>
                <c:pt idx="13">
                  <c:v>0.1132861337432744</c:v>
                </c:pt>
                <c:pt idx="14">
                  <c:v>0.12337028650646951</c:v>
                </c:pt>
                <c:pt idx="15">
                  <c:v>2.6971413160733551E-3</c:v>
                </c:pt>
                <c:pt idx="16">
                  <c:v>0.19796954314720813</c:v>
                </c:pt>
                <c:pt idx="17">
                  <c:v>4.2643730108211333E-2</c:v>
                </c:pt>
                <c:pt idx="18">
                  <c:v>0.10189767333643555</c:v>
                </c:pt>
                <c:pt idx="19">
                  <c:v>0.17432463634264603</c:v>
                </c:pt>
                <c:pt idx="20">
                  <c:v>0.1851818070318888</c:v>
                </c:pt>
                <c:pt idx="21">
                  <c:v>0.23231205722070847</c:v>
                </c:pt>
                <c:pt idx="22">
                  <c:v>0.15660427102557342</c:v>
                </c:pt>
                <c:pt idx="23">
                  <c:v>0.17282683093771389</c:v>
                </c:pt>
                <c:pt idx="24">
                  <c:v>0.11764533363907359</c:v>
                </c:pt>
                <c:pt idx="25">
                  <c:v>2.6739469647161958E-2</c:v>
                </c:pt>
                <c:pt idx="26">
                  <c:v>9.0899999999999981E-2</c:v>
                </c:pt>
                <c:pt idx="27">
                  <c:v>0.34937106918238997</c:v>
                </c:pt>
              </c:numCache>
            </c:numRef>
          </c:val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'income ac'!$A$2:$A$29</c:f>
              <c:strCache>
                <c:ptCount val="28"/>
                <c:pt idx="0">
                  <c:v>nokta.md</c:v>
                </c:pt>
                <c:pt idx="1">
                  <c:v>sputnik.md</c:v>
                </c:pt>
                <c:pt idx="2">
                  <c:v>ea.md</c:v>
                </c:pt>
                <c:pt idx="3">
                  <c:v>agora.md</c:v>
                </c:pt>
                <c:pt idx="4">
                  <c:v>unimedia.md</c:v>
                </c:pt>
                <c:pt idx="5">
                  <c:v>point.md</c:v>
                </c:pt>
                <c:pt idx="6">
                  <c:v>tv8.md</c:v>
                </c:pt>
                <c:pt idx="7">
                  <c:v>protv.md</c:v>
                </c:pt>
                <c:pt idx="8">
                  <c:v>perfecte.md</c:v>
                </c:pt>
                <c:pt idx="9">
                  <c:v>kp.md</c:v>
                </c:pt>
                <c:pt idx="10">
                  <c:v>newsmaker.md</c:v>
                </c:pt>
                <c:pt idx="11">
                  <c:v>stiri.md</c:v>
                </c:pt>
                <c:pt idx="12">
                  <c:v>gismeteo.md</c:v>
                </c:pt>
                <c:pt idx="13">
                  <c:v>md.mail.ru</c:v>
                </c:pt>
                <c:pt idx="14">
                  <c:v>unica.md</c:v>
                </c:pt>
                <c:pt idx="15">
                  <c:v>moldovenii.md</c:v>
                </c:pt>
                <c:pt idx="16">
                  <c:v>moldova.org</c:v>
                </c:pt>
                <c:pt idx="17">
                  <c:v>megogo.net</c:v>
                </c:pt>
                <c:pt idx="18">
                  <c:v>vk.com</c:v>
                </c:pt>
                <c:pt idx="19">
                  <c:v>esp.md</c:v>
                </c:pt>
                <c:pt idx="20">
                  <c:v>diez.md</c:v>
                </c:pt>
                <c:pt idx="21">
                  <c:v>zdg.md</c:v>
                </c:pt>
                <c:pt idx="22">
                  <c:v>noi.md</c:v>
                </c:pt>
                <c:pt idx="23">
                  <c:v>999.md</c:v>
                </c:pt>
                <c:pt idx="24">
                  <c:v>ivi.ru</c:v>
                </c:pt>
                <c:pt idx="25">
                  <c:v>ok.ru</c:v>
                </c:pt>
                <c:pt idx="26">
                  <c:v>makler.md</c:v>
                </c:pt>
                <c:pt idx="27">
                  <c:v>mold-street.com</c:v>
                </c:pt>
              </c:strCache>
            </c:strRef>
          </c:cat>
          <c:val>
            <c:numRef>
              <c:f>'income ac'!$E$2:$E$29</c:f>
              <c:numCache>
                <c:formatCode>0%</c:formatCode>
                <c:ptCount val="28"/>
                <c:pt idx="0">
                  <c:v>0.14000000000000001</c:v>
                </c:pt>
                <c:pt idx="1">
                  <c:v>0.13287989382879895</c:v>
                </c:pt>
                <c:pt idx="2">
                  <c:v>0.13016656384947561</c:v>
                </c:pt>
                <c:pt idx="3">
                  <c:v>0.11965811965811966</c:v>
                </c:pt>
                <c:pt idx="4">
                  <c:v>0.10718002081165454</c:v>
                </c:pt>
                <c:pt idx="5">
                  <c:v>0.10551491277433878</c:v>
                </c:pt>
                <c:pt idx="6">
                  <c:v>0.10312862108922363</c:v>
                </c:pt>
                <c:pt idx="7">
                  <c:v>0.10224249334853669</c:v>
                </c:pt>
                <c:pt idx="8">
                  <c:v>9.7505668934240355E-2</c:v>
                </c:pt>
                <c:pt idx="9">
                  <c:v>8.8182632050134283E-2</c:v>
                </c:pt>
                <c:pt idx="10">
                  <c:v>7.7440093512565741E-2</c:v>
                </c:pt>
                <c:pt idx="11">
                  <c:v>6.6507503410641197E-2</c:v>
                </c:pt>
                <c:pt idx="12">
                  <c:v>5.5430147980938052E-2</c:v>
                </c:pt>
                <c:pt idx="13">
                  <c:v>4.1348670253651035E-2</c:v>
                </c:pt>
                <c:pt idx="14">
                  <c:v>4.019930683918669E-2</c:v>
                </c:pt>
                <c:pt idx="15">
                  <c:v>3.9917691477885646E-2</c:v>
                </c:pt>
                <c:pt idx="16">
                  <c:v>3.9540475554368161E-2</c:v>
                </c:pt>
                <c:pt idx="17">
                  <c:v>3.81884150222788E-2</c:v>
                </c:pt>
                <c:pt idx="18">
                  <c:v>3.7920823638901813E-2</c:v>
                </c:pt>
                <c:pt idx="19">
                  <c:v>3.6481182175017321E-2</c:v>
                </c:pt>
                <c:pt idx="20">
                  <c:v>3.3520768601798853E-2</c:v>
                </c:pt>
                <c:pt idx="21">
                  <c:v>3.2360183923705724E-2</c:v>
                </c:pt>
                <c:pt idx="22">
                  <c:v>3.0582652254152385E-2</c:v>
                </c:pt>
                <c:pt idx="23">
                  <c:v>3.0116358658453114E-2</c:v>
                </c:pt>
                <c:pt idx="24">
                  <c:v>1.8346250859894518E-2</c:v>
                </c:pt>
                <c:pt idx="25">
                  <c:v>9.6437431514354577E-3</c:v>
                </c:pt>
                <c:pt idx="26">
                  <c:v>5.8435714285714271E-3</c:v>
                </c:pt>
                <c:pt idx="27">
                  <c:v>0.01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85"/>
        <c:axId val="1059185296"/>
        <c:axId val="1059182576"/>
      </c:barChart>
      <c:catAx>
        <c:axId val="105918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182576"/>
        <c:crosses val="autoZero"/>
        <c:auto val="1"/>
        <c:lblAlgn val="ctr"/>
        <c:lblOffset val="100"/>
        <c:noMultiLvlLbl val="0"/>
      </c:catAx>
      <c:valAx>
        <c:axId val="1059182576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5918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'age ac'!$A$2:$A$29</c:f>
              <c:strCache>
                <c:ptCount val="28"/>
                <c:pt idx="0">
                  <c:v>diez.md</c:v>
                </c:pt>
                <c:pt idx="1">
                  <c:v>ivi.ru</c:v>
                </c:pt>
                <c:pt idx="2">
                  <c:v>ea.md</c:v>
                </c:pt>
                <c:pt idx="3">
                  <c:v>sputnik.md</c:v>
                </c:pt>
                <c:pt idx="4">
                  <c:v>perfecte.md</c:v>
                </c:pt>
                <c:pt idx="5">
                  <c:v>vk.com</c:v>
                </c:pt>
                <c:pt idx="6">
                  <c:v>moldova.org</c:v>
                </c:pt>
                <c:pt idx="7">
                  <c:v>protv.md</c:v>
                </c:pt>
                <c:pt idx="8">
                  <c:v>stiri.md</c:v>
                </c:pt>
                <c:pt idx="9">
                  <c:v>megogo.net</c:v>
                </c:pt>
                <c:pt idx="10">
                  <c:v>makler.md</c:v>
                </c:pt>
                <c:pt idx="11">
                  <c:v>999.md</c:v>
                </c:pt>
                <c:pt idx="12">
                  <c:v>unimedia.md</c:v>
                </c:pt>
                <c:pt idx="13">
                  <c:v>zdg.md</c:v>
                </c:pt>
                <c:pt idx="14">
                  <c:v>point.md</c:v>
                </c:pt>
                <c:pt idx="15">
                  <c:v>tv8.md</c:v>
                </c:pt>
                <c:pt idx="16">
                  <c:v>unica.md</c:v>
                </c:pt>
                <c:pt idx="17">
                  <c:v>newsmaker.md</c:v>
                </c:pt>
                <c:pt idx="18">
                  <c:v>ok.ru</c:v>
                </c:pt>
                <c:pt idx="19">
                  <c:v>gismeteo.md</c:v>
                </c:pt>
                <c:pt idx="20">
                  <c:v>agora.md</c:v>
                </c:pt>
                <c:pt idx="21">
                  <c:v>moldovenii.md</c:v>
                </c:pt>
                <c:pt idx="22">
                  <c:v>md.mail.ru</c:v>
                </c:pt>
                <c:pt idx="23">
                  <c:v>noi.md</c:v>
                </c:pt>
                <c:pt idx="24">
                  <c:v>esp.md</c:v>
                </c:pt>
                <c:pt idx="25">
                  <c:v>nokta.md</c:v>
                </c:pt>
                <c:pt idx="26">
                  <c:v>kp.md</c:v>
                </c:pt>
                <c:pt idx="27">
                  <c:v>mold-street.com</c:v>
                </c:pt>
              </c:strCache>
            </c:strRef>
          </c:cat>
          <c:val>
            <c:numRef>
              <c:f>'age ac'!$B$2:$B$29</c:f>
              <c:numCache>
                <c:formatCode>0%</c:formatCode>
                <c:ptCount val="28"/>
                <c:pt idx="0">
                  <c:v>0.25119999999999998</c:v>
                </c:pt>
                <c:pt idx="1">
                  <c:v>0.19209999999999999</c:v>
                </c:pt>
                <c:pt idx="2">
                  <c:v>0.1691</c:v>
                </c:pt>
                <c:pt idx="3">
                  <c:v>0.16470000000000001</c:v>
                </c:pt>
                <c:pt idx="4">
                  <c:v>0.1623</c:v>
                </c:pt>
                <c:pt idx="5">
                  <c:v>0.15709999999999999</c:v>
                </c:pt>
                <c:pt idx="6">
                  <c:v>0.14069999999999999</c:v>
                </c:pt>
                <c:pt idx="7">
                  <c:v>0.13350000000000001</c:v>
                </c:pt>
                <c:pt idx="8">
                  <c:v>0.12620000000000001</c:v>
                </c:pt>
                <c:pt idx="9">
                  <c:v>0.1246</c:v>
                </c:pt>
                <c:pt idx="10">
                  <c:v>0.1241</c:v>
                </c:pt>
                <c:pt idx="11">
                  <c:v>0.1197</c:v>
                </c:pt>
                <c:pt idx="12">
                  <c:v>0.1105</c:v>
                </c:pt>
                <c:pt idx="13">
                  <c:v>0.1086</c:v>
                </c:pt>
                <c:pt idx="14">
                  <c:v>0.1052</c:v>
                </c:pt>
                <c:pt idx="15">
                  <c:v>0.1041</c:v>
                </c:pt>
                <c:pt idx="16">
                  <c:v>0.1026</c:v>
                </c:pt>
                <c:pt idx="17">
                  <c:v>0.10009999999999999</c:v>
                </c:pt>
                <c:pt idx="18">
                  <c:v>9.8400000000000001E-2</c:v>
                </c:pt>
                <c:pt idx="19">
                  <c:v>9.0999999999999998E-2</c:v>
                </c:pt>
                <c:pt idx="20">
                  <c:v>7.5499999999999998E-2</c:v>
                </c:pt>
                <c:pt idx="21">
                  <c:v>6.2700000000000006E-2</c:v>
                </c:pt>
                <c:pt idx="22">
                  <c:v>5.7599999999999998E-2</c:v>
                </c:pt>
                <c:pt idx="23">
                  <c:v>5.5399999999999998E-2</c:v>
                </c:pt>
                <c:pt idx="24">
                  <c:v>3.8199999999999998E-2</c:v>
                </c:pt>
                <c:pt idx="25">
                  <c:v>2.3699999999999999E-2</c:v>
                </c:pt>
                <c:pt idx="26">
                  <c:v>1.72E-2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'age ac'!$A$2:$A$29</c:f>
              <c:strCache>
                <c:ptCount val="28"/>
                <c:pt idx="0">
                  <c:v>diez.md</c:v>
                </c:pt>
                <c:pt idx="1">
                  <c:v>ivi.ru</c:v>
                </c:pt>
                <c:pt idx="2">
                  <c:v>ea.md</c:v>
                </c:pt>
                <c:pt idx="3">
                  <c:v>sputnik.md</c:v>
                </c:pt>
                <c:pt idx="4">
                  <c:v>perfecte.md</c:v>
                </c:pt>
                <c:pt idx="5">
                  <c:v>vk.com</c:v>
                </c:pt>
                <c:pt idx="6">
                  <c:v>moldova.org</c:v>
                </c:pt>
                <c:pt idx="7">
                  <c:v>protv.md</c:v>
                </c:pt>
                <c:pt idx="8">
                  <c:v>stiri.md</c:v>
                </c:pt>
                <c:pt idx="9">
                  <c:v>megogo.net</c:v>
                </c:pt>
                <c:pt idx="10">
                  <c:v>makler.md</c:v>
                </c:pt>
                <c:pt idx="11">
                  <c:v>999.md</c:v>
                </c:pt>
                <c:pt idx="12">
                  <c:v>unimedia.md</c:v>
                </c:pt>
                <c:pt idx="13">
                  <c:v>zdg.md</c:v>
                </c:pt>
                <c:pt idx="14">
                  <c:v>point.md</c:v>
                </c:pt>
                <c:pt idx="15">
                  <c:v>tv8.md</c:v>
                </c:pt>
                <c:pt idx="16">
                  <c:v>unica.md</c:v>
                </c:pt>
                <c:pt idx="17">
                  <c:v>newsmaker.md</c:v>
                </c:pt>
                <c:pt idx="18">
                  <c:v>ok.ru</c:v>
                </c:pt>
                <c:pt idx="19">
                  <c:v>gismeteo.md</c:v>
                </c:pt>
                <c:pt idx="20">
                  <c:v>agora.md</c:v>
                </c:pt>
                <c:pt idx="21">
                  <c:v>moldovenii.md</c:v>
                </c:pt>
                <c:pt idx="22">
                  <c:v>md.mail.ru</c:v>
                </c:pt>
                <c:pt idx="23">
                  <c:v>noi.md</c:v>
                </c:pt>
                <c:pt idx="24">
                  <c:v>esp.md</c:v>
                </c:pt>
                <c:pt idx="25">
                  <c:v>nokta.md</c:v>
                </c:pt>
                <c:pt idx="26">
                  <c:v>kp.md</c:v>
                </c:pt>
                <c:pt idx="27">
                  <c:v>mold-street.com</c:v>
                </c:pt>
              </c:strCache>
            </c:strRef>
          </c:cat>
          <c:val>
            <c:numRef>
              <c:f>'age ac'!$C$2:$C$29</c:f>
              <c:numCache>
                <c:formatCode>0%</c:formatCode>
                <c:ptCount val="28"/>
                <c:pt idx="0">
                  <c:v>0.24610000000000001</c:v>
                </c:pt>
                <c:pt idx="1">
                  <c:v>0.33029999999999998</c:v>
                </c:pt>
                <c:pt idx="2">
                  <c:v>0.29980000000000001</c:v>
                </c:pt>
                <c:pt idx="3">
                  <c:v>3.0700000000000002E-2</c:v>
                </c:pt>
                <c:pt idx="4">
                  <c:v>0.22209999999999999</c:v>
                </c:pt>
                <c:pt idx="5">
                  <c:v>0.31690000000000002</c:v>
                </c:pt>
                <c:pt idx="6">
                  <c:v>0.15459999999999999</c:v>
                </c:pt>
                <c:pt idx="7">
                  <c:v>0.24</c:v>
                </c:pt>
                <c:pt idx="8">
                  <c:v>0.24779999999999999</c:v>
                </c:pt>
                <c:pt idx="9">
                  <c:v>0.47399999999999998</c:v>
                </c:pt>
                <c:pt idx="10">
                  <c:v>0.3306</c:v>
                </c:pt>
                <c:pt idx="11">
                  <c:v>0.35089999999999999</c:v>
                </c:pt>
                <c:pt idx="12">
                  <c:v>0.1658</c:v>
                </c:pt>
                <c:pt idx="13">
                  <c:v>0.2001</c:v>
                </c:pt>
                <c:pt idx="14">
                  <c:v>0.2417</c:v>
                </c:pt>
                <c:pt idx="15">
                  <c:v>0.23219999999999999</c:v>
                </c:pt>
                <c:pt idx="16">
                  <c:v>0.33360000000000001</c:v>
                </c:pt>
                <c:pt idx="17">
                  <c:v>0.18559999999999999</c:v>
                </c:pt>
                <c:pt idx="18">
                  <c:v>0.28710000000000002</c:v>
                </c:pt>
                <c:pt idx="19">
                  <c:v>0.22220000000000001</c:v>
                </c:pt>
                <c:pt idx="20">
                  <c:v>0.17499999999999999</c:v>
                </c:pt>
                <c:pt idx="21">
                  <c:v>0.42130000000000001</c:v>
                </c:pt>
                <c:pt idx="22">
                  <c:v>0.22539999999999999</c:v>
                </c:pt>
                <c:pt idx="23">
                  <c:v>0.17599999999999999</c:v>
                </c:pt>
                <c:pt idx="24">
                  <c:v>0.1618</c:v>
                </c:pt>
                <c:pt idx="25">
                  <c:v>8.5099999999999995E-2</c:v>
                </c:pt>
                <c:pt idx="26">
                  <c:v>0.1239</c:v>
                </c:pt>
                <c:pt idx="27">
                  <c:v>0.16789999999999999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ac'!$A$2:$A$29</c:f>
              <c:strCache>
                <c:ptCount val="28"/>
                <c:pt idx="0">
                  <c:v>diez.md</c:v>
                </c:pt>
                <c:pt idx="1">
                  <c:v>ivi.ru</c:v>
                </c:pt>
                <c:pt idx="2">
                  <c:v>ea.md</c:v>
                </c:pt>
                <c:pt idx="3">
                  <c:v>sputnik.md</c:v>
                </c:pt>
                <c:pt idx="4">
                  <c:v>perfecte.md</c:v>
                </c:pt>
                <c:pt idx="5">
                  <c:v>vk.com</c:v>
                </c:pt>
                <c:pt idx="6">
                  <c:v>moldova.org</c:v>
                </c:pt>
                <c:pt idx="7">
                  <c:v>protv.md</c:v>
                </c:pt>
                <c:pt idx="8">
                  <c:v>stiri.md</c:v>
                </c:pt>
                <c:pt idx="9">
                  <c:v>megogo.net</c:v>
                </c:pt>
                <c:pt idx="10">
                  <c:v>makler.md</c:v>
                </c:pt>
                <c:pt idx="11">
                  <c:v>999.md</c:v>
                </c:pt>
                <c:pt idx="12">
                  <c:v>unimedia.md</c:v>
                </c:pt>
                <c:pt idx="13">
                  <c:v>zdg.md</c:v>
                </c:pt>
                <c:pt idx="14">
                  <c:v>point.md</c:v>
                </c:pt>
                <c:pt idx="15">
                  <c:v>tv8.md</c:v>
                </c:pt>
                <c:pt idx="16">
                  <c:v>unica.md</c:v>
                </c:pt>
                <c:pt idx="17">
                  <c:v>newsmaker.md</c:v>
                </c:pt>
                <c:pt idx="18">
                  <c:v>ok.ru</c:v>
                </c:pt>
                <c:pt idx="19">
                  <c:v>gismeteo.md</c:v>
                </c:pt>
                <c:pt idx="20">
                  <c:v>agora.md</c:v>
                </c:pt>
                <c:pt idx="21">
                  <c:v>moldovenii.md</c:v>
                </c:pt>
                <c:pt idx="22">
                  <c:v>md.mail.ru</c:v>
                </c:pt>
                <c:pt idx="23">
                  <c:v>noi.md</c:v>
                </c:pt>
                <c:pt idx="24">
                  <c:v>esp.md</c:v>
                </c:pt>
                <c:pt idx="25">
                  <c:v>nokta.md</c:v>
                </c:pt>
                <c:pt idx="26">
                  <c:v>kp.md</c:v>
                </c:pt>
                <c:pt idx="27">
                  <c:v>mold-street.com</c:v>
                </c:pt>
              </c:strCache>
            </c:strRef>
          </c:cat>
          <c:val>
            <c:numRef>
              <c:f>'age ac'!$D$2:$D$29</c:f>
              <c:numCache>
                <c:formatCode>0%</c:formatCode>
                <c:ptCount val="28"/>
                <c:pt idx="0">
                  <c:v>0.2021</c:v>
                </c:pt>
                <c:pt idx="1">
                  <c:v>0.24079999999999999</c:v>
                </c:pt>
                <c:pt idx="2">
                  <c:v>0.2717</c:v>
                </c:pt>
                <c:pt idx="3">
                  <c:v>0.28420000000000001</c:v>
                </c:pt>
                <c:pt idx="4">
                  <c:v>0.34699999999999998</c:v>
                </c:pt>
                <c:pt idx="5">
                  <c:v>0.21920000000000001</c:v>
                </c:pt>
                <c:pt idx="6">
                  <c:v>0.27600000000000002</c:v>
                </c:pt>
                <c:pt idx="7">
                  <c:v>0.22750000000000001</c:v>
                </c:pt>
                <c:pt idx="8">
                  <c:v>0.27950000000000003</c:v>
                </c:pt>
                <c:pt idx="9">
                  <c:v>0.14649999999999999</c:v>
                </c:pt>
                <c:pt idx="10">
                  <c:v>0.28570000000000001</c:v>
                </c:pt>
                <c:pt idx="11">
                  <c:v>0.27939999999999998</c:v>
                </c:pt>
                <c:pt idx="12">
                  <c:v>0.26640000000000003</c:v>
                </c:pt>
                <c:pt idx="13">
                  <c:v>0.27639999999999998</c:v>
                </c:pt>
                <c:pt idx="14">
                  <c:v>0.24840000000000001</c:v>
                </c:pt>
                <c:pt idx="15">
                  <c:v>0.25650000000000001</c:v>
                </c:pt>
                <c:pt idx="16">
                  <c:v>0.2767</c:v>
                </c:pt>
                <c:pt idx="17">
                  <c:v>0.20760000000000001</c:v>
                </c:pt>
                <c:pt idx="18">
                  <c:v>0.22770000000000001</c:v>
                </c:pt>
                <c:pt idx="19">
                  <c:v>0.25690000000000002</c:v>
                </c:pt>
                <c:pt idx="20">
                  <c:v>0.28439999999999999</c:v>
                </c:pt>
                <c:pt idx="21">
                  <c:v>0.19270000000000001</c:v>
                </c:pt>
                <c:pt idx="22">
                  <c:v>0.19259999999999999</c:v>
                </c:pt>
                <c:pt idx="23">
                  <c:v>0.3115</c:v>
                </c:pt>
                <c:pt idx="24">
                  <c:v>0.28539999999999999</c:v>
                </c:pt>
                <c:pt idx="25">
                  <c:v>9.2899999999999996E-2</c:v>
                </c:pt>
                <c:pt idx="26">
                  <c:v>0.21060000000000001</c:v>
                </c:pt>
                <c:pt idx="27">
                  <c:v>0.39</c:v>
                </c:pt>
              </c:numCache>
            </c:numRef>
          </c:val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ac'!$A$2:$A$29</c:f>
              <c:strCache>
                <c:ptCount val="28"/>
                <c:pt idx="0">
                  <c:v>diez.md</c:v>
                </c:pt>
                <c:pt idx="1">
                  <c:v>ivi.ru</c:v>
                </c:pt>
                <c:pt idx="2">
                  <c:v>ea.md</c:v>
                </c:pt>
                <c:pt idx="3">
                  <c:v>sputnik.md</c:v>
                </c:pt>
                <c:pt idx="4">
                  <c:v>perfecte.md</c:v>
                </c:pt>
                <c:pt idx="5">
                  <c:v>vk.com</c:v>
                </c:pt>
                <c:pt idx="6">
                  <c:v>moldova.org</c:v>
                </c:pt>
                <c:pt idx="7">
                  <c:v>protv.md</c:v>
                </c:pt>
                <c:pt idx="8">
                  <c:v>stiri.md</c:v>
                </c:pt>
                <c:pt idx="9">
                  <c:v>megogo.net</c:v>
                </c:pt>
                <c:pt idx="10">
                  <c:v>makler.md</c:v>
                </c:pt>
                <c:pt idx="11">
                  <c:v>999.md</c:v>
                </c:pt>
                <c:pt idx="12">
                  <c:v>unimedia.md</c:v>
                </c:pt>
                <c:pt idx="13">
                  <c:v>zdg.md</c:v>
                </c:pt>
                <c:pt idx="14">
                  <c:v>point.md</c:v>
                </c:pt>
                <c:pt idx="15">
                  <c:v>tv8.md</c:v>
                </c:pt>
                <c:pt idx="16">
                  <c:v>unica.md</c:v>
                </c:pt>
                <c:pt idx="17">
                  <c:v>newsmaker.md</c:v>
                </c:pt>
                <c:pt idx="18">
                  <c:v>ok.ru</c:v>
                </c:pt>
                <c:pt idx="19">
                  <c:v>gismeteo.md</c:v>
                </c:pt>
                <c:pt idx="20">
                  <c:v>agora.md</c:v>
                </c:pt>
                <c:pt idx="21">
                  <c:v>moldovenii.md</c:v>
                </c:pt>
                <c:pt idx="22">
                  <c:v>md.mail.ru</c:v>
                </c:pt>
                <c:pt idx="23">
                  <c:v>noi.md</c:v>
                </c:pt>
                <c:pt idx="24">
                  <c:v>esp.md</c:v>
                </c:pt>
                <c:pt idx="25">
                  <c:v>nokta.md</c:v>
                </c:pt>
                <c:pt idx="26">
                  <c:v>kp.md</c:v>
                </c:pt>
                <c:pt idx="27">
                  <c:v>mold-street.com</c:v>
                </c:pt>
              </c:strCache>
            </c:strRef>
          </c:cat>
          <c:val>
            <c:numRef>
              <c:f>'age ac'!$E$2:$E$29</c:f>
              <c:numCache>
                <c:formatCode>0%</c:formatCode>
                <c:ptCount val="28"/>
                <c:pt idx="0">
                  <c:v>0.2336</c:v>
                </c:pt>
                <c:pt idx="1">
                  <c:v>0.1515</c:v>
                </c:pt>
                <c:pt idx="2">
                  <c:v>0.19919999999999999</c:v>
                </c:pt>
                <c:pt idx="3">
                  <c:v>0.28989999999999999</c:v>
                </c:pt>
                <c:pt idx="4">
                  <c:v>0.15590000000000001</c:v>
                </c:pt>
                <c:pt idx="5">
                  <c:v>0.14990000000000001</c:v>
                </c:pt>
                <c:pt idx="6">
                  <c:v>0.35410000000000003</c:v>
                </c:pt>
                <c:pt idx="7">
                  <c:v>0.1905</c:v>
                </c:pt>
                <c:pt idx="8">
                  <c:v>0.18379999999999999</c:v>
                </c:pt>
                <c:pt idx="9">
                  <c:v>0.15640000000000001</c:v>
                </c:pt>
                <c:pt idx="10">
                  <c:v>0.154</c:v>
                </c:pt>
                <c:pt idx="11">
                  <c:v>0.1502</c:v>
                </c:pt>
                <c:pt idx="12">
                  <c:v>0.2394</c:v>
                </c:pt>
                <c:pt idx="13">
                  <c:v>0.23830000000000001</c:v>
                </c:pt>
                <c:pt idx="14">
                  <c:v>0.1497</c:v>
                </c:pt>
                <c:pt idx="15">
                  <c:v>0.1986</c:v>
                </c:pt>
                <c:pt idx="16">
                  <c:v>0.19769999999999999</c:v>
                </c:pt>
                <c:pt idx="17">
                  <c:v>0.17899999999999999</c:v>
                </c:pt>
                <c:pt idx="18">
                  <c:v>0.1192</c:v>
                </c:pt>
                <c:pt idx="19">
                  <c:v>0.217</c:v>
                </c:pt>
                <c:pt idx="20">
                  <c:v>0.25059999999999999</c:v>
                </c:pt>
                <c:pt idx="21">
                  <c:v>0.23430000000000001</c:v>
                </c:pt>
                <c:pt idx="22">
                  <c:v>0.16089999999999999</c:v>
                </c:pt>
                <c:pt idx="23">
                  <c:v>0.20699999999999999</c:v>
                </c:pt>
                <c:pt idx="24">
                  <c:v>0.20660000000000001</c:v>
                </c:pt>
                <c:pt idx="25">
                  <c:v>0.36059999999999998</c:v>
                </c:pt>
                <c:pt idx="26">
                  <c:v>0.23799999999999999</c:v>
                </c:pt>
                <c:pt idx="27">
                  <c:v>0.32169999999999999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'age ac'!$A$2:$A$29</c:f>
              <c:strCache>
                <c:ptCount val="28"/>
                <c:pt idx="0">
                  <c:v>diez.md</c:v>
                </c:pt>
                <c:pt idx="1">
                  <c:v>ivi.ru</c:v>
                </c:pt>
                <c:pt idx="2">
                  <c:v>ea.md</c:v>
                </c:pt>
                <c:pt idx="3">
                  <c:v>sputnik.md</c:v>
                </c:pt>
                <c:pt idx="4">
                  <c:v>perfecte.md</c:v>
                </c:pt>
                <c:pt idx="5">
                  <c:v>vk.com</c:v>
                </c:pt>
                <c:pt idx="6">
                  <c:v>moldova.org</c:v>
                </c:pt>
                <c:pt idx="7">
                  <c:v>protv.md</c:v>
                </c:pt>
                <c:pt idx="8">
                  <c:v>stiri.md</c:v>
                </c:pt>
                <c:pt idx="9">
                  <c:v>megogo.net</c:v>
                </c:pt>
                <c:pt idx="10">
                  <c:v>makler.md</c:v>
                </c:pt>
                <c:pt idx="11">
                  <c:v>999.md</c:v>
                </c:pt>
                <c:pt idx="12">
                  <c:v>unimedia.md</c:v>
                </c:pt>
                <c:pt idx="13">
                  <c:v>zdg.md</c:v>
                </c:pt>
                <c:pt idx="14">
                  <c:v>point.md</c:v>
                </c:pt>
                <c:pt idx="15">
                  <c:v>tv8.md</c:v>
                </c:pt>
                <c:pt idx="16">
                  <c:v>unica.md</c:v>
                </c:pt>
                <c:pt idx="17">
                  <c:v>newsmaker.md</c:v>
                </c:pt>
                <c:pt idx="18">
                  <c:v>ok.ru</c:v>
                </c:pt>
                <c:pt idx="19">
                  <c:v>gismeteo.md</c:v>
                </c:pt>
                <c:pt idx="20">
                  <c:v>agora.md</c:v>
                </c:pt>
                <c:pt idx="21">
                  <c:v>moldovenii.md</c:v>
                </c:pt>
                <c:pt idx="22">
                  <c:v>md.mail.ru</c:v>
                </c:pt>
                <c:pt idx="23">
                  <c:v>noi.md</c:v>
                </c:pt>
                <c:pt idx="24">
                  <c:v>esp.md</c:v>
                </c:pt>
                <c:pt idx="25">
                  <c:v>nokta.md</c:v>
                </c:pt>
                <c:pt idx="26">
                  <c:v>kp.md</c:v>
                </c:pt>
                <c:pt idx="27">
                  <c:v>mold-street.com</c:v>
                </c:pt>
              </c:strCache>
            </c:strRef>
          </c:cat>
          <c:val>
            <c:numRef>
              <c:f>'age ac'!$F$2:$F$29</c:f>
              <c:numCache>
                <c:formatCode>0%</c:formatCode>
                <c:ptCount val="28"/>
                <c:pt idx="0">
                  <c:v>6.6900000000000001E-2</c:v>
                </c:pt>
                <c:pt idx="1">
                  <c:v>8.5300000000000001E-2</c:v>
                </c:pt>
                <c:pt idx="2">
                  <c:v>6.0100000000000001E-2</c:v>
                </c:pt>
                <c:pt idx="3">
                  <c:v>0.23050000000000001</c:v>
                </c:pt>
                <c:pt idx="4">
                  <c:v>0.11260000000000001</c:v>
                </c:pt>
                <c:pt idx="5">
                  <c:v>0.15679999999999999</c:v>
                </c:pt>
                <c:pt idx="6">
                  <c:v>7.4499999999999997E-2</c:v>
                </c:pt>
                <c:pt idx="7">
                  <c:v>0.2084</c:v>
                </c:pt>
                <c:pt idx="8">
                  <c:v>0.16270000000000001</c:v>
                </c:pt>
                <c:pt idx="9">
                  <c:v>9.8500000000000004E-2</c:v>
                </c:pt>
                <c:pt idx="10">
                  <c:v>0.1056</c:v>
                </c:pt>
                <c:pt idx="11">
                  <c:v>9.98E-2</c:v>
                </c:pt>
                <c:pt idx="12">
                  <c:v>0.21779999999999999</c:v>
                </c:pt>
                <c:pt idx="13">
                  <c:v>0.1767</c:v>
                </c:pt>
                <c:pt idx="14">
                  <c:v>0.255</c:v>
                </c:pt>
                <c:pt idx="15">
                  <c:v>0.20860000000000001</c:v>
                </c:pt>
                <c:pt idx="16">
                  <c:v>8.9399999999999993E-2</c:v>
                </c:pt>
                <c:pt idx="17">
                  <c:v>0.32769999999999999</c:v>
                </c:pt>
                <c:pt idx="18">
                  <c:v>0.2676</c:v>
                </c:pt>
                <c:pt idx="19">
                  <c:v>0.21290000000000001</c:v>
                </c:pt>
                <c:pt idx="20">
                  <c:v>0.2145</c:v>
                </c:pt>
                <c:pt idx="21">
                  <c:v>8.9099999999999999E-2</c:v>
                </c:pt>
                <c:pt idx="22">
                  <c:v>0.36349999999999999</c:v>
                </c:pt>
                <c:pt idx="23">
                  <c:v>0.25009999999999999</c:v>
                </c:pt>
                <c:pt idx="24">
                  <c:v>0.30809999999999998</c:v>
                </c:pt>
                <c:pt idx="25">
                  <c:v>0.43769999999999998</c:v>
                </c:pt>
                <c:pt idx="26">
                  <c:v>0.4103</c:v>
                </c:pt>
                <c:pt idx="27">
                  <c:v>0.1244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85"/>
        <c:axId val="912104848"/>
        <c:axId val="912107568"/>
      </c:barChart>
      <c:catAx>
        <c:axId val="912104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107568"/>
        <c:crosses val="autoZero"/>
        <c:auto val="1"/>
        <c:lblAlgn val="ctr"/>
        <c:lblOffset val="100"/>
        <c:noMultiLvlLbl val="0"/>
      </c:catAx>
      <c:valAx>
        <c:axId val="912107568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1210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=""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=""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=""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  <p:sldLayoutId id="2147483753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037674" y="2588710"/>
            <a:ext cx="480022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ONLINE AUDIENCE STUDY MOLDOVA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095907" y="5913490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JUNE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=""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=""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=""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=""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=""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=""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=""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=""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=""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=""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=""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=""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=""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=""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=""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=""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=""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=""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=""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8" name="Picture 2" descr="Gemius. Gemius aud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38" y="2378112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01487" y="1470488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797409"/>
              </p:ext>
            </p:extLst>
          </p:nvPr>
        </p:nvGraphicFramePr>
        <p:xfrm>
          <a:off x="0" y="0"/>
          <a:ext cx="121920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69233" y="6246811"/>
            <a:ext cx="18842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Education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2980944" y="6367142"/>
            <a:ext cx="868065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1"/>
                </a:solidFill>
                <a:latin typeface="+mj-lt"/>
              </a:rPr>
              <a:t>Middle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775857" y="6367142"/>
            <a:ext cx="1246017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2"/>
                </a:solidFill>
                <a:latin typeface="+mj-lt"/>
              </a:rPr>
              <a:t>Specialized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4901184" y="6367142"/>
            <a:ext cx="882075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3"/>
                </a:solidFill>
                <a:latin typeface="+mj-lt"/>
              </a:rPr>
              <a:t>Lyceum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760720" y="6367142"/>
            <a:ext cx="866835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4"/>
                </a:solidFill>
                <a:latin typeface="+mj-lt"/>
              </a:rPr>
              <a:t>College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608036" y="6367142"/>
            <a:ext cx="986377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5"/>
                </a:solidFill>
                <a:latin typeface="+mj-lt"/>
              </a:rPr>
              <a:t>University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June 21 </a:t>
            </a:r>
          </a:p>
        </p:txBody>
      </p:sp>
    </p:spTree>
    <p:extLst>
      <p:ext uri="{BB962C8B-B14F-4D97-AF65-F5344CB8AC3E}">
        <p14:creationId xmlns:p14="http://schemas.microsoft.com/office/powerpoint/2010/main" val="272377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95771" y="5819945"/>
            <a:ext cx="409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AUDIENCE COMPOSITION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84919" y="5197009"/>
            <a:ext cx="354518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 smtClean="0">
                <a:latin typeface="+mj-lt"/>
              </a:rPr>
              <a:t>Occupation</a:t>
            </a:r>
          </a:p>
        </p:txBody>
      </p:sp>
      <p:graphicFrame>
        <p:nvGraphicFramePr>
          <p:cNvPr id="21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22926"/>
              </p:ext>
            </p:extLst>
          </p:nvPr>
        </p:nvGraphicFramePr>
        <p:xfrm>
          <a:off x="6767411" y="390924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649758"/>
              </p:ext>
            </p:extLst>
          </p:nvPr>
        </p:nvGraphicFramePr>
        <p:xfrm>
          <a:off x="8999259" y="3911972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7142713" y="4282609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7131861" y="451748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13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372383" y="428260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361531" y="451748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38%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7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609226"/>
              </p:ext>
            </p:extLst>
          </p:nvPr>
        </p:nvGraphicFramePr>
        <p:xfrm>
          <a:off x="5692952" y="89194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824492"/>
              </p:ext>
            </p:extLst>
          </p:nvPr>
        </p:nvGraphicFramePr>
        <p:xfrm>
          <a:off x="7889288" y="89466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Oval 28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6068254" y="1265303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6057402" y="1500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8%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8262412" y="126530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8251560" y="1500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21%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3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97843"/>
              </p:ext>
            </p:extLst>
          </p:nvPr>
        </p:nvGraphicFramePr>
        <p:xfrm>
          <a:off x="10056920" y="89194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10430044" y="126257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10419192" y="149745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565393" y="5774897"/>
            <a:ext cx="211575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0" dirty="0" smtClean="0">
                <a:latin typeface="+mj-lt"/>
              </a:rPr>
              <a:t>CEO/Owner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8681145" y="5802525"/>
            <a:ext cx="2331294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0" dirty="0" smtClean="0">
                <a:latin typeface="+mj-lt"/>
              </a:rPr>
              <a:t>Middle-grade manager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556867" y="2750193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0" dirty="0" smtClean="0">
                <a:latin typeface="+mj-lt"/>
              </a:rPr>
              <a:t>Skilled worker</a:t>
            </a:r>
          </a:p>
        </p:txBody>
      </p:sp>
      <p:sp>
        <p:nvSpPr>
          <p:cNvPr id="39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582457" y="2751673"/>
            <a:ext cx="229690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0" dirty="0" smtClean="0">
                <a:latin typeface="+mj-lt"/>
              </a:rPr>
              <a:t>Student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738360" y="2753150"/>
            <a:ext cx="218209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0" dirty="0" smtClean="0">
                <a:latin typeface="+mj-lt"/>
              </a:rPr>
              <a:t>Housewife/</a:t>
            </a:r>
          </a:p>
          <a:p>
            <a:pPr algn="ctr"/>
            <a:r>
              <a:rPr lang="en-US" altLang="ko-KR" sz="2800" b="0" dirty="0" smtClean="0">
                <a:latin typeface="+mj-lt"/>
              </a:rPr>
              <a:t>Pensioner</a:t>
            </a:r>
          </a:p>
        </p:txBody>
      </p:sp>
      <p:pic>
        <p:nvPicPr>
          <p:cNvPr id="41" name="Picture 2" descr="Gemius. Gemius audi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4" y="5018978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14103" y="4111354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888662"/>
              </p:ext>
            </p:extLst>
          </p:nvPr>
        </p:nvGraphicFramePr>
        <p:xfrm>
          <a:off x="0" y="0"/>
          <a:ext cx="121920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46109" y="6246811"/>
            <a:ext cx="200740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Occupation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2980943" y="6367142"/>
            <a:ext cx="1901337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1"/>
                </a:solidFill>
                <a:latin typeface="+mj-lt"/>
              </a:rPr>
              <a:t>Housewife/Pensioner</a:t>
            </a:r>
            <a:endParaRPr lang="en-US" altLang="ko-KR" sz="14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4882281" y="6367142"/>
            <a:ext cx="1246017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2"/>
                </a:solidFill>
                <a:latin typeface="+mj-lt"/>
              </a:rPr>
              <a:t>Student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733288" y="6367142"/>
            <a:ext cx="1410582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>
                <a:solidFill>
                  <a:schemeClr val="accent3"/>
                </a:solidFill>
                <a:latin typeface="+mj-lt"/>
              </a:rPr>
              <a:t>Skilled worker</a:t>
            </a:r>
            <a:endParaRPr lang="en-US" altLang="ko-KR" sz="1400" b="0" dirty="0" smtClean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995160" y="6367142"/>
            <a:ext cx="2039112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>
                <a:solidFill>
                  <a:schemeClr val="accent4"/>
                </a:solidFill>
                <a:latin typeface="+mj-lt"/>
              </a:rPr>
              <a:t>Middle-grade manager</a:t>
            </a:r>
            <a:endParaRPr lang="en-US" altLang="ko-KR" sz="1400" b="0" dirty="0" smtClean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8958044" y="6367142"/>
            <a:ext cx="1228372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>
                <a:solidFill>
                  <a:schemeClr val="accent5"/>
                </a:solidFill>
                <a:latin typeface="+mj-lt"/>
              </a:rPr>
              <a:t>CEO/Owner</a:t>
            </a:r>
            <a:endParaRPr lang="en-US" altLang="ko-KR" sz="1400" b="0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June 21 </a:t>
            </a:r>
          </a:p>
        </p:txBody>
      </p:sp>
    </p:spTree>
    <p:extLst>
      <p:ext uri="{BB962C8B-B14F-4D97-AF65-F5344CB8AC3E}">
        <p14:creationId xmlns:p14="http://schemas.microsoft.com/office/powerpoint/2010/main" val="207850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2" y="531133"/>
            <a:ext cx="4799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latin typeface="+mj-lt"/>
                <a:cs typeface="Arial" pitchFamily="34" charset="0"/>
              </a:rPr>
              <a:t>Rural vs </a:t>
            </a:r>
          </a:p>
          <a:p>
            <a:r>
              <a:rPr lang="en-US" altLang="ko-KR" sz="48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Urban </a:t>
            </a:r>
          </a:p>
          <a:p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online 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udience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5002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1610660" y="2665876"/>
            <a:ext cx="2229820" cy="2299316"/>
            <a:chOff x="1038656" y="3315100"/>
            <a:chExt cx="1660648" cy="1721165"/>
          </a:xfrm>
        </p:grpSpPr>
        <p:graphicFrame>
          <p:nvGraphicFramePr>
            <p:cNvPr id="8" name="Chart 7">
              <a:extLst>
                <a:ext uri="{FF2B5EF4-FFF2-40B4-BE49-F238E27FC236}">
                  <a16:creationId xmlns="" xmlns:a16="http://schemas.microsoft.com/office/drawing/2014/main" id="{2FF1EBE0-185B-4A1E-9959-A92A390578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60930530"/>
                </p:ext>
              </p:extLst>
            </p:nvPr>
          </p:nvGraphicFramePr>
          <p:xfrm>
            <a:off x="1038656" y="3315100"/>
            <a:ext cx="1660648" cy="17211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003E8869-CE6A-419E-A24A-63F354F2EC8F}"/>
                </a:ext>
              </a:extLst>
            </p:cNvPr>
            <p:cNvSpPr/>
            <p:nvPr/>
          </p:nvSpPr>
          <p:spPr>
            <a:xfrm>
              <a:off x="1413958" y="3688463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C5CD0F6-D5C2-4E83-8015-79986F96C4AC}"/>
                </a:ext>
              </a:extLst>
            </p:cNvPr>
            <p:cNvSpPr txBox="1"/>
            <p:nvPr/>
          </p:nvSpPr>
          <p:spPr>
            <a:xfrm>
              <a:off x="1366530" y="3923342"/>
              <a:ext cx="99262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58/42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610660" y="5040109"/>
            <a:ext cx="2274895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58% URBAN 42% RURAL</a:t>
            </a:r>
          </a:p>
        </p:txBody>
      </p:sp>
      <p:pic>
        <p:nvPicPr>
          <p:cNvPr id="18" name="Picture 2" descr="Gemius. Gemius aud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102" y="907624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19351" y="0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482042"/>
              </p:ext>
            </p:extLst>
          </p:nvPr>
        </p:nvGraphicFramePr>
        <p:xfrm>
          <a:off x="0" y="0"/>
          <a:ext cx="121920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46109" y="6246811"/>
            <a:ext cx="2121998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Urban/Rural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840479" y="6367142"/>
            <a:ext cx="758953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1"/>
                </a:solidFill>
                <a:latin typeface="+mj-lt"/>
              </a:rPr>
              <a:t>Urban</a:t>
            </a:r>
            <a:endParaRPr lang="en-US" altLang="ko-KR" sz="14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4580529" y="6367142"/>
            <a:ext cx="1246017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2"/>
                </a:solidFill>
                <a:latin typeface="+mj-lt"/>
              </a:rPr>
              <a:t>Rural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June 21 </a:t>
            </a:r>
          </a:p>
        </p:txBody>
      </p:sp>
    </p:spTree>
    <p:extLst>
      <p:ext uri="{BB962C8B-B14F-4D97-AF65-F5344CB8AC3E}">
        <p14:creationId xmlns:p14="http://schemas.microsoft.com/office/powerpoint/2010/main" val="287127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23126"/>
            <a:ext cx="4946643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D3AD16-4369-4722-A038-BEB7AC08DA06}"/>
              </a:ext>
            </a:extLst>
          </p:cNvPr>
          <p:cNvSpPr txBox="1"/>
          <p:nvPr/>
        </p:nvSpPr>
        <p:spPr>
          <a:xfrm>
            <a:off x="5393999" y="1742080"/>
            <a:ext cx="157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1820EF-DD6B-4379-BEAB-565F2FBEAEB2}"/>
              </a:ext>
            </a:extLst>
          </p:cNvPr>
          <p:cNvSpPr txBox="1"/>
          <p:nvPr/>
        </p:nvSpPr>
        <p:spPr>
          <a:xfrm>
            <a:off x="6339626" y="3578324"/>
            <a:ext cx="205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Chisinau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DE8FB0-A9C5-4CD8-979B-55DEF4AA9C93}"/>
              </a:ext>
            </a:extLst>
          </p:cNvPr>
          <p:cNvSpPr txBox="1"/>
          <p:nvPr/>
        </p:nvSpPr>
        <p:spPr>
          <a:xfrm>
            <a:off x="5270172" y="5414568"/>
            <a:ext cx="210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Gagauzia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7C0167-0502-4038-BED4-539525D55E21}"/>
              </a:ext>
            </a:extLst>
          </p:cNvPr>
          <p:cNvSpPr txBox="1"/>
          <p:nvPr/>
        </p:nvSpPr>
        <p:spPr>
          <a:xfrm>
            <a:off x="6089695" y="2660202"/>
            <a:ext cx="148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42A6CEB-DAC5-48F9-B1B5-634134992F34}"/>
              </a:ext>
            </a:extLst>
          </p:cNvPr>
          <p:cNvSpPr txBox="1"/>
          <p:nvPr/>
        </p:nvSpPr>
        <p:spPr>
          <a:xfrm>
            <a:off x="6114077" y="4496446"/>
            <a:ext cx="159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South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36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210" y="1911491"/>
            <a:ext cx="3129202" cy="3748447"/>
          </a:xfrm>
          <a:prstGeom prst="rect">
            <a:avLst/>
          </a:prstGeom>
        </p:spPr>
      </p:pic>
      <p:graphicFrame>
        <p:nvGraphicFramePr>
          <p:cNvPr id="44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828625"/>
              </p:ext>
            </p:extLst>
          </p:nvPr>
        </p:nvGraphicFramePr>
        <p:xfrm>
          <a:off x="8668511" y="1266431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Oval 44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1535300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1639838"/>
            <a:ext cx="804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28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0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417284"/>
              </p:ext>
            </p:extLst>
          </p:nvPr>
        </p:nvGraphicFramePr>
        <p:xfrm>
          <a:off x="8668511" y="2244559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2513428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2617966"/>
            <a:ext cx="804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27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3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040503"/>
              </p:ext>
            </p:extLst>
          </p:nvPr>
        </p:nvGraphicFramePr>
        <p:xfrm>
          <a:off x="8668511" y="3268497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3537366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3641904"/>
            <a:ext cx="804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6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860234"/>
              </p:ext>
            </p:extLst>
          </p:nvPr>
        </p:nvGraphicFramePr>
        <p:xfrm>
          <a:off x="8668511" y="4246625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7" name="Oval 66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4515494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4620032"/>
            <a:ext cx="7945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11%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9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934822"/>
              </p:ext>
            </p:extLst>
          </p:nvPr>
        </p:nvGraphicFramePr>
        <p:xfrm>
          <a:off x="8668511" y="5209337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0" name="Oval 69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5478206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5582744"/>
            <a:ext cx="7061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2" name="Picture 2" descr="Gemius. Gemius audi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3" y="6290516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424272" y="5382892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June 21 </a:t>
            </a:r>
          </a:p>
        </p:txBody>
      </p: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890500"/>
              </p:ext>
            </p:extLst>
          </p:nvPr>
        </p:nvGraphicFramePr>
        <p:xfrm>
          <a:off x="0" y="0"/>
          <a:ext cx="121920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46109" y="6246811"/>
            <a:ext cx="2121998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Regions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June 21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2980944" y="6367142"/>
            <a:ext cx="749194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1"/>
                </a:solidFill>
                <a:latin typeface="+mj-lt"/>
              </a:rPr>
              <a:t>North</a:t>
            </a:r>
            <a:endParaRPr lang="en-US" altLang="ko-KR" sz="14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574690" y="6376286"/>
            <a:ext cx="755290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2"/>
                </a:solidFill>
                <a:latin typeface="+mj-lt"/>
              </a:rPr>
              <a:t>Center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4306824" y="6367142"/>
            <a:ext cx="941832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3"/>
                </a:solidFill>
                <a:latin typeface="+mj-lt"/>
              </a:rPr>
              <a:t>Chisinau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221224" y="6367142"/>
            <a:ext cx="795528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4"/>
                </a:solidFill>
                <a:latin typeface="+mj-lt"/>
              </a:rPr>
              <a:t>South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832335" y="6367142"/>
            <a:ext cx="1228372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err="1" smtClean="0">
                <a:solidFill>
                  <a:schemeClr val="accent5"/>
                </a:solidFill>
                <a:latin typeface="+mj-lt"/>
              </a:rPr>
              <a:t>Gagauzia</a:t>
            </a:r>
            <a:endParaRPr lang="en-US" altLang="ko-KR" sz="1400" b="0" dirty="0" smtClean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66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Household Net Income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="" xmlns:a16="http://schemas.microsoft.com/office/drawing/2014/main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57%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29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&lt; 8K</a:t>
              </a:r>
              <a:endParaRPr lang="en-US" altLang="ko-K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D84EF2B-F164-4B08-8FF8-677193DD53BC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28%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51B8857-5C9F-483F-BD33-97AF8CE286C9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29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8 - 16K</a:t>
              </a:r>
              <a:endParaRPr lang="en-US" altLang="ko-K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11%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29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16 – 30K</a:t>
              </a:r>
              <a:endParaRPr lang="en-US" altLang="ko-K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F02391F-0783-4C3E-8541-C215F30E7C1A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4%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D7BB41D-9C1B-475E-8436-D8FCBF9FE928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29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&gt; 30K</a:t>
              </a:r>
              <a:endParaRPr lang="en-US" altLang="ko-K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014429" y="1868386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D864340-3AC1-43E4-942E-34FEDC6E45A1}"/>
              </a:ext>
            </a:extLst>
          </p:cNvPr>
          <p:cNvSpPr txBox="1"/>
          <p:nvPr/>
        </p:nvSpPr>
        <p:spPr>
          <a:xfrm>
            <a:off x="2821239" y="3295393"/>
            <a:ext cx="132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MDL, monthly</a:t>
            </a:r>
            <a:endParaRPr lang="ko-KR" altLang="en-US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2" descr="Gemius. Gemius aud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586" y="6339160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171835" y="5431536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940330"/>
              </p:ext>
            </p:extLst>
          </p:nvPr>
        </p:nvGraphicFramePr>
        <p:xfrm>
          <a:off x="0" y="0"/>
          <a:ext cx="121920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46109" y="6246811"/>
            <a:ext cx="2121998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Income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June 21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2980944" y="6367142"/>
            <a:ext cx="749194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1"/>
                </a:solidFill>
                <a:latin typeface="+mj-lt"/>
              </a:rPr>
              <a:t>&lt; 8 K</a:t>
            </a:r>
            <a:endParaRPr lang="en-US" altLang="ko-KR" sz="14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574690" y="6376286"/>
            <a:ext cx="755290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2"/>
                </a:solidFill>
                <a:latin typeface="+mj-lt"/>
              </a:rPr>
              <a:t>8-  16K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4306824" y="6367142"/>
            <a:ext cx="941832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3"/>
                </a:solidFill>
                <a:latin typeface="+mj-lt"/>
              </a:rPr>
              <a:t>16 – 30K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221224" y="6367142"/>
            <a:ext cx="795528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4"/>
                </a:solidFill>
                <a:latin typeface="+mj-lt"/>
              </a:rPr>
              <a:t>&gt; 30K</a:t>
            </a:r>
          </a:p>
        </p:txBody>
      </p:sp>
    </p:spTree>
    <p:extLst>
      <p:ext uri="{BB962C8B-B14F-4D97-AF65-F5344CB8AC3E}">
        <p14:creationId xmlns:p14="http://schemas.microsoft.com/office/powerpoint/2010/main" val="219518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3E1E794F-A6C5-44DE-8815-2BA61E3F4D54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BCFAAA2-5226-4404-822B-2CE030488D33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A9E3297-3162-4F80-B283-DD2158B2F315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AB66D6F-1C78-4950-BBBE-65F21D8EA660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7AD48AF-B517-45BA-901D-158FA203736C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A9348DC-9309-4C43-A601-D039056A8ACA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04A7E90-F42C-406C-8415-9725EBA3DFD2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EAA4F03-D640-4F18-8B45-ED3C23851D0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742C165-37F3-49AF-979C-361C8D310016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301F1C1-080A-4055-9A65-2BB1B7D4A644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80BDA37-2EDB-443A-92D0-6F21ECA27F7C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42B3602-3DD1-4DCB-B87C-84B8CB5DC35B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AA556F3-3961-45CF-9E81-95A174AB8D1E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417E6A6-76A2-42C2-9A7C-DF85054B3BE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980D4A-0869-4B1D-9450-D0D4B73360AB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07C0A7F-6994-47AC-84F5-126CDAF0F73C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191EF4A-3425-4768-8BE1-0D5CE576D10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61B2B30-96FA-4B08-9829-B2732321490D}"/>
              </a:ext>
            </a:extLst>
          </p:cNvPr>
          <p:cNvSpPr/>
          <p:nvPr/>
        </p:nvSpPr>
        <p:spPr>
          <a:xfrm>
            <a:off x="378691" y="2548287"/>
            <a:ext cx="1098338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D1F2E31-F456-411C-80BD-4BD4F982A3DD}"/>
              </a:ext>
            </a:extLst>
          </p:cNvPr>
          <p:cNvSpPr txBox="1"/>
          <p:nvPr/>
        </p:nvSpPr>
        <p:spPr>
          <a:xfrm>
            <a:off x="520222" y="2750288"/>
            <a:ext cx="777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5%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968E49D-F80D-4ED7-BF79-4C4C97A64D31}"/>
              </a:ext>
            </a:extLst>
          </p:cNvPr>
          <p:cNvSpPr txBox="1"/>
          <p:nvPr/>
        </p:nvSpPr>
        <p:spPr>
          <a:xfrm>
            <a:off x="338111" y="3251066"/>
            <a:ext cx="118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INCREASE / YEAR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1707929" y="2457265"/>
            <a:ext cx="364478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ONLINE</a:t>
            </a:r>
          </a:p>
          <a:p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SHOPPERS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C2247E34-57F6-4A81-9BD6-69520129D791}"/>
              </a:ext>
            </a:extLst>
          </p:cNvPr>
          <p:cNvSpPr txBox="1"/>
          <p:nvPr/>
        </p:nvSpPr>
        <p:spPr>
          <a:xfrm>
            <a:off x="662966" y="4730859"/>
            <a:ext cx="392097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BUY ONLINE A FEW TIMES A MONTH – 142K</a:t>
            </a:r>
          </a:p>
          <a:p>
            <a:pPr algn="r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BUY ALMOST EVERY MONTH – 177K</a:t>
            </a:r>
          </a:p>
          <a:p>
            <a:pPr algn="r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BUY A FEW TIMES A YEAR – 303K</a:t>
            </a:r>
          </a:p>
          <a:p>
            <a:pPr algn="r"/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BUY ONCE A YEAR – 94K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269E93F-D82C-496F-BFF6-B9E2A9A5DA09}"/>
              </a:ext>
            </a:extLst>
          </p:cNvPr>
          <p:cNvSpPr txBox="1"/>
          <p:nvPr/>
        </p:nvSpPr>
        <p:spPr>
          <a:xfrm>
            <a:off x="1209164" y="4131913"/>
            <a:ext cx="35684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716</a:t>
            </a:r>
            <a:r>
              <a:rPr lang="en-GB" altLang="ko-KR" sz="4000" dirty="0">
                <a:solidFill>
                  <a:schemeClr val="bg1"/>
                </a:solidFill>
                <a:cs typeface="Arial" pitchFamily="34" charset="0"/>
              </a:rPr>
              <a:t>K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dirty="0" smtClean="0">
                <a:solidFill>
                  <a:schemeClr val="bg1"/>
                </a:solidFill>
                <a:cs typeface="Arial" pitchFamily="34" charset="0"/>
              </a:rPr>
              <a:t>Online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Buyers</a:t>
            </a:r>
            <a:endParaRPr lang="en-GB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="" xmlns:a16="http://schemas.microsoft.com/office/drawing/2014/main" id="{B4DDE7F2-25DD-4B11-B270-D5BF3708E694}"/>
              </a:ext>
            </a:extLst>
          </p:cNvPr>
          <p:cNvSpPr/>
          <p:nvPr/>
        </p:nvSpPr>
        <p:spPr>
          <a:xfrm>
            <a:off x="7411026" y="2790224"/>
            <a:ext cx="425424" cy="359523"/>
          </a:xfrm>
          <a:custGeom>
            <a:avLst/>
            <a:gdLst>
              <a:gd name="connsiteX0" fmla="*/ 412671 w 566738"/>
              <a:gd name="connsiteY0" fmla="*/ 659 h 478946"/>
              <a:gd name="connsiteX1" fmla="*/ 473393 w 566738"/>
              <a:gd name="connsiteY1" fmla="*/ 26615 h 478946"/>
              <a:gd name="connsiteX2" fmla="*/ 512445 w 566738"/>
              <a:gd name="connsiteY2" fmla="*/ 33282 h 478946"/>
              <a:gd name="connsiteX3" fmla="*/ 559118 w 566738"/>
              <a:gd name="connsiteY3" fmla="*/ 16137 h 478946"/>
              <a:gd name="connsiteX4" fmla="*/ 509588 w 566738"/>
              <a:gd name="connsiteY4" fmla="*/ 74240 h 478946"/>
              <a:gd name="connsiteX5" fmla="*/ 566738 w 566738"/>
              <a:gd name="connsiteY5" fmla="*/ 66620 h 478946"/>
              <a:gd name="connsiteX6" fmla="*/ 551498 w 566738"/>
              <a:gd name="connsiteY6" fmla="*/ 88527 h 478946"/>
              <a:gd name="connsiteX7" fmla="*/ 514350 w 566738"/>
              <a:gd name="connsiteY7" fmla="*/ 170442 h 478946"/>
              <a:gd name="connsiteX8" fmla="*/ 416243 w 566738"/>
              <a:gd name="connsiteY8" fmla="*/ 380945 h 478946"/>
              <a:gd name="connsiteX9" fmla="*/ 0 w 566738"/>
              <a:gd name="connsiteY9" fmla="*/ 433332 h 478946"/>
              <a:gd name="connsiteX10" fmla="*/ 164783 w 566738"/>
              <a:gd name="connsiteY10" fmla="*/ 380945 h 478946"/>
              <a:gd name="connsiteX11" fmla="*/ 137161 w 566738"/>
              <a:gd name="connsiteY11" fmla="*/ 370467 h 478946"/>
              <a:gd name="connsiteX12" fmla="*/ 63818 w 566738"/>
              <a:gd name="connsiteY12" fmla="*/ 312365 h 478946"/>
              <a:gd name="connsiteX13" fmla="*/ 73343 w 566738"/>
              <a:gd name="connsiteY13" fmla="*/ 296172 h 478946"/>
              <a:gd name="connsiteX14" fmla="*/ 100965 w 566738"/>
              <a:gd name="connsiteY14" fmla="*/ 290457 h 478946"/>
              <a:gd name="connsiteX15" fmla="*/ 80963 w 566738"/>
              <a:gd name="connsiteY15" fmla="*/ 278075 h 478946"/>
              <a:gd name="connsiteX16" fmla="*/ 15240 w 566738"/>
              <a:gd name="connsiteY16" fmla="*/ 190445 h 478946"/>
              <a:gd name="connsiteX17" fmla="*/ 27623 w 566738"/>
              <a:gd name="connsiteY17" fmla="*/ 179015 h 478946"/>
              <a:gd name="connsiteX18" fmla="*/ 61913 w 566738"/>
              <a:gd name="connsiteY18" fmla="*/ 182825 h 478946"/>
              <a:gd name="connsiteX19" fmla="*/ 49531 w 566738"/>
              <a:gd name="connsiteY19" fmla="*/ 166632 h 478946"/>
              <a:gd name="connsiteX20" fmla="*/ 19050 w 566738"/>
              <a:gd name="connsiteY20" fmla="*/ 49475 h 478946"/>
              <a:gd name="connsiteX21" fmla="*/ 44768 w 566738"/>
              <a:gd name="connsiteY21" fmla="*/ 41855 h 478946"/>
              <a:gd name="connsiteX22" fmla="*/ 238125 w 566738"/>
              <a:gd name="connsiteY22" fmla="*/ 145677 h 478946"/>
              <a:gd name="connsiteX23" fmla="*/ 249556 w 566738"/>
              <a:gd name="connsiteY23" fmla="*/ 147582 h 478946"/>
              <a:gd name="connsiteX24" fmla="*/ 280988 w 566738"/>
              <a:gd name="connsiteY24" fmla="*/ 120912 h 478946"/>
              <a:gd name="connsiteX25" fmla="*/ 347663 w 566738"/>
              <a:gd name="connsiteY25" fmla="*/ 13280 h 478946"/>
              <a:gd name="connsiteX26" fmla="*/ 412671 w 566738"/>
              <a:gd name="connsiteY26" fmla="*/ 659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738" h="478946">
                <a:moveTo>
                  <a:pt x="412671" y="659"/>
                </a:moveTo>
                <a:cubicBezTo>
                  <a:pt x="433626" y="3040"/>
                  <a:pt x="453867" y="11851"/>
                  <a:pt x="473393" y="26615"/>
                </a:cubicBezTo>
                <a:cubicBezTo>
                  <a:pt x="486728" y="37092"/>
                  <a:pt x="498158" y="38997"/>
                  <a:pt x="512445" y="33282"/>
                </a:cubicBezTo>
                <a:cubicBezTo>
                  <a:pt x="526733" y="27567"/>
                  <a:pt x="541020" y="22805"/>
                  <a:pt x="559118" y="16137"/>
                </a:cubicBezTo>
                <a:cubicBezTo>
                  <a:pt x="548640" y="40902"/>
                  <a:pt x="532448" y="57095"/>
                  <a:pt x="509588" y="74240"/>
                </a:cubicBezTo>
                <a:cubicBezTo>
                  <a:pt x="533400" y="79002"/>
                  <a:pt x="548640" y="67572"/>
                  <a:pt x="566738" y="66620"/>
                </a:cubicBezTo>
                <a:cubicBezTo>
                  <a:pt x="564833" y="77097"/>
                  <a:pt x="558165" y="84717"/>
                  <a:pt x="551498" y="88527"/>
                </a:cubicBezTo>
                <a:cubicBezTo>
                  <a:pt x="520065" y="107577"/>
                  <a:pt x="517208" y="138057"/>
                  <a:pt x="514350" y="170442"/>
                </a:cubicBezTo>
                <a:cubicBezTo>
                  <a:pt x="506731" y="252357"/>
                  <a:pt x="472440" y="321890"/>
                  <a:pt x="416243" y="380945"/>
                </a:cubicBezTo>
                <a:cubicBezTo>
                  <a:pt x="313373" y="487625"/>
                  <a:pt x="134303" y="510485"/>
                  <a:pt x="0" y="433332"/>
                </a:cubicBezTo>
                <a:cubicBezTo>
                  <a:pt x="61913" y="432380"/>
                  <a:pt x="117158" y="419045"/>
                  <a:pt x="164783" y="380945"/>
                </a:cubicBezTo>
                <a:cubicBezTo>
                  <a:pt x="156211" y="371420"/>
                  <a:pt x="145733" y="373325"/>
                  <a:pt x="137161" y="370467"/>
                </a:cubicBezTo>
                <a:cubicBezTo>
                  <a:pt x="104775" y="360942"/>
                  <a:pt x="80011" y="341892"/>
                  <a:pt x="63818" y="312365"/>
                </a:cubicBezTo>
                <a:cubicBezTo>
                  <a:pt x="57150" y="300935"/>
                  <a:pt x="60008" y="296172"/>
                  <a:pt x="73343" y="296172"/>
                </a:cubicBezTo>
                <a:cubicBezTo>
                  <a:pt x="82868" y="296172"/>
                  <a:pt x="93345" y="299030"/>
                  <a:pt x="100965" y="290457"/>
                </a:cubicBezTo>
                <a:cubicBezTo>
                  <a:pt x="97156" y="281885"/>
                  <a:pt x="87631" y="281885"/>
                  <a:pt x="80963" y="278075"/>
                </a:cubicBezTo>
                <a:cubicBezTo>
                  <a:pt x="45720" y="259025"/>
                  <a:pt x="21908" y="231402"/>
                  <a:pt x="15240" y="190445"/>
                </a:cubicBezTo>
                <a:cubicBezTo>
                  <a:pt x="13336" y="179015"/>
                  <a:pt x="15240" y="175205"/>
                  <a:pt x="27623" y="179015"/>
                </a:cubicBezTo>
                <a:cubicBezTo>
                  <a:pt x="39053" y="181872"/>
                  <a:pt x="49531" y="186635"/>
                  <a:pt x="61913" y="182825"/>
                </a:cubicBezTo>
                <a:cubicBezTo>
                  <a:pt x="60961" y="173300"/>
                  <a:pt x="54293" y="171395"/>
                  <a:pt x="49531" y="166632"/>
                </a:cubicBezTo>
                <a:cubicBezTo>
                  <a:pt x="17145" y="133295"/>
                  <a:pt x="8573" y="94242"/>
                  <a:pt x="19050" y="49475"/>
                </a:cubicBezTo>
                <a:cubicBezTo>
                  <a:pt x="24765" y="26615"/>
                  <a:pt x="28575" y="25662"/>
                  <a:pt x="44768" y="41855"/>
                </a:cubicBezTo>
                <a:cubicBezTo>
                  <a:pt x="98108" y="98052"/>
                  <a:pt x="162878" y="132342"/>
                  <a:pt x="238125" y="145677"/>
                </a:cubicBezTo>
                <a:cubicBezTo>
                  <a:pt x="241936" y="146630"/>
                  <a:pt x="245745" y="147582"/>
                  <a:pt x="249556" y="147582"/>
                </a:cubicBezTo>
                <a:cubicBezTo>
                  <a:pt x="280988" y="151392"/>
                  <a:pt x="280036" y="151392"/>
                  <a:pt x="280988" y="120912"/>
                </a:cubicBezTo>
                <a:cubicBezTo>
                  <a:pt x="281940" y="71382"/>
                  <a:pt x="302895" y="35187"/>
                  <a:pt x="347663" y="13280"/>
                </a:cubicBezTo>
                <a:cubicBezTo>
                  <a:pt x="370047" y="2326"/>
                  <a:pt x="391716" y="-1722"/>
                  <a:pt x="412671" y="65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="" xmlns:a16="http://schemas.microsoft.com/office/drawing/2014/main" id="{FADCD34D-063B-45E0-AFC1-BE49D33E982E}"/>
              </a:ext>
            </a:extLst>
          </p:cNvPr>
          <p:cNvSpPr/>
          <p:nvPr/>
        </p:nvSpPr>
        <p:spPr>
          <a:xfrm>
            <a:off x="10484071" y="2750288"/>
            <a:ext cx="311457" cy="395697"/>
          </a:xfrm>
          <a:custGeom>
            <a:avLst/>
            <a:gdLst>
              <a:gd name="connsiteX0" fmla="*/ 153351 w 311457"/>
              <a:gd name="connsiteY0" fmla="*/ 282 h 395697"/>
              <a:gd name="connsiteX1" fmla="*/ 310303 w 311457"/>
              <a:gd name="connsiteY1" fmla="*/ 151707 h 395697"/>
              <a:gd name="connsiteX2" fmla="*/ 200154 w 311457"/>
              <a:gd name="connsiteY2" fmla="*/ 295037 h 395697"/>
              <a:gd name="connsiteX3" fmla="*/ 141330 w 311457"/>
              <a:gd name="connsiteY3" fmla="*/ 255991 h 395697"/>
              <a:gd name="connsiteX4" fmla="*/ 69469 w 311457"/>
              <a:gd name="connsiteY4" fmla="*/ 395673 h 395697"/>
              <a:gd name="connsiteX5" fmla="*/ 100268 w 311457"/>
              <a:gd name="connsiteY5" fmla="*/ 192722 h 395697"/>
              <a:gd name="connsiteX6" fmla="*/ 102193 w 311457"/>
              <a:gd name="connsiteY6" fmla="*/ 126486 h 395697"/>
              <a:gd name="connsiteX7" fmla="*/ 145028 w 311457"/>
              <a:gd name="connsiteY7" fmla="*/ 98305 h 395697"/>
              <a:gd name="connsiteX8" fmla="*/ 173851 w 311457"/>
              <a:gd name="connsiteY8" fmla="*/ 142231 h 395697"/>
              <a:gd name="connsiteX9" fmla="*/ 159592 w 311457"/>
              <a:gd name="connsiteY9" fmla="*/ 203082 h 395697"/>
              <a:gd name="connsiteX10" fmla="*/ 215846 w 311457"/>
              <a:gd name="connsiteY10" fmla="*/ 230228 h 395697"/>
              <a:gd name="connsiteX11" fmla="*/ 258782 w 311457"/>
              <a:gd name="connsiteY11" fmla="*/ 149043 h 395697"/>
              <a:gd name="connsiteX12" fmla="*/ 184555 w 311457"/>
              <a:gd name="connsiteY12" fmla="*/ 55218 h 395697"/>
              <a:gd name="connsiteX13" fmla="*/ 55753 w 311457"/>
              <a:gd name="connsiteY13" fmla="*/ 126089 h 395697"/>
              <a:gd name="connsiteX14" fmla="*/ 67949 w 311457"/>
              <a:gd name="connsiteY14" fmla="*/ 176068 h 395697"/>
              <a:gd name="connsiteX15" fmla="*/ 40546 w 311457"/>
              <a:gd name="connsiteY15" fmla="*/ 229786 h 395697"/>
              <a:gd name="connsiteX16" fmla="*/ 527 w 311457"/>
              <a:gd name="connsiteY16" fmla="*/ 126385 h 395697"/>
              <a:gd name="connsiteX17" fmla="*/ 153351 w 311457"/>
              <a:gd name="connsiteY17" fmla="*/ 282 h 3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57" h="395697">
                <a:moveTo>
                  <a:pt x="153351" y="282"/>
                </a:moveTo>
                <a:cubicBezTo>
                  <a:pt x="263046" y="-5175"/>
                  <a:pt x="320476" y="69400"/>
                  <a:pt x="310303" y="151707"/>
                </a:cubicBezTo>
                <a:cubicBezTo>
                  <a:pt x="299265" y="253233"/>
                  <a:pt x="247021" y="287979"/>
                  <a:pt x="200154" y="295037"/>
                </a:cubicBezTo>
                <a:cubicBezTo>
                  <a:pt x="168306" y="298657"/>
                  <a:pt x="154178" y="270288"/>
                  <a:pt x="141330" y="255991"/>
                </a:cubicBezTo>
                <a:cubicBezTo>
                  <a:pt x="120701" y="348650"/>
                  <a:pt x="81955" y="396940"/>
                  <a:pt x="69469" y="395673"/>
                </a:cubicBezTo>
                <a:cubicBezTo>
                  <a:pt x="53908" y="393139"/>
                  <a:pt x="68601" y="288638"/>
                  <a:pt x="100268" y="192722"/>
                </a:cubicBezTo>
                <a:cubicBezTo>
                  <a:pt x="105515" y="177521"/>
                  <a:pt x="90432" y="165577"/>
                  <a:pt x="102193" y="126486"/>
                </a:cubicBezTo>
                <a:cubicBezTo>
                  <a:pt x="107079" y="112913"/>
                  <a:pt x="123314" y="93962"/>
                  <a:pt x="145028" y="98305"/>
                </a:cubicBezTo>
                <a:cubicBezTo>
                  <a:pt x="167104" y="103553"/>
                  <a:pt x="181632" y="119610"/>
                  <a:pt x="173851" y="142231"/>
                </a:cubicBezTo>
                <a:cubicBezTo>
                  <a:pt x="167336" y="168472"/>
                  <a:pt x="165563" y="175756"/>
                  <a:pt x="159592" y="203082"/>
                </a:cubicBezTo>
                <a:cubicBezTo>
                  <a:pt x="156697" y="228057"/>
                  <a:pt x="181284" y="253031"/>
                  <a:pt x="215846" y="230228"/>
                </a:cubicBezTo>
                <a:cubicBezTo>
                  <a:pt x="245161" y="209054"/>
                  <a:pt x="257154" y="166959"/>
                  <a:pt x="258782" y="149043"/>
                </a:cubicBezTo>
                <a:cubicBezTo>
                  <a:pt x="259325" y="114658"/>
                  <a:pt x="246984" y="71687"/>
                  <a:pt x="184555" y="55218"/>
                </a:cubicBezTo>
                <a:cubicBezTo>
                  <a:pt x="119231" y="44903"/>
                  <a:pt x="68420" y="59310"/>
                  <a:pt x="55753" y="126089"/>
                </a:cubicBezTo>
                <a:cubicBezTo>
                  <a:pt x="58439" y="168653"/>
                  <a:pt x="54064" y="154396"/>
                  <a:pt x="67949" y="176068"/>
                </a:cubicBezTo>
                <a:cubicBezTo>
                  <a:pt x="59057" y="188607"/>
                  <a:pt x="48407" y="216731"/>
                  <a:pt x="40546" y="229786"/>
                </a:cubicBezTo>
                <a:cubicBezTo>
                  <a:pt x="10479" y="201302"/>
                  <a:pt x="-2911" y="171991"/>
                  <a:pt x="527" y="126385"/>
                </a:cubicBezTo>
                <a:cubicBezTo>
                  <a:pt x="5277" y="79728"/>
                  <a:pt x="54876" y="2055"/>
                  <a:pt x="153351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FEC9A5A8-43F8-41BB-9E2A-DA8B2A46AD99}"/>
              </a:ext>
            </a:extLst>
          </p:cNvPr>
          <p:cNvSpPr/>
          <p:nvPr/>
        </p:nvSpPr>
        <p:spPr>
          <a:xfrm>
            <a:off x="10469253" y="4076497"/>
            <a:ext cx="371207" cy="349323"/>
          </a:xfrm>
          <a:custGeom>
            <a:avLst/>
            <a:gdLst>
              <a:gd name="connsiteX0" fmla="*/ 0 w 371207"/>
              <a:gd name="connsiteY0" fmla="*/ 113294 h 349323"/>
              <a:gd name="connsiteX1" fmla="*/ 86432 w 371207"/>
              <a:gd name="connsiteY1" fmla="*/ 113294 h 349323"/>
              <a:gd name="connsiteX2" fmla="*/ 86432 w 371207"/>
              <a:gd name="connsiteY2" fmla="*/ 349323 h 349323"/>
              <a:gd name="connsiteX3" fmla="*/ 0 w 371207"/>
              <a:gd name="connsiteY3" fmla="*/ 349323 h 349323"/>
              <a:gd name="connsiteX4" fmla="*/ 305290 w 371207"/>
              <a:gd name="connsiteY4" fmla="*/ 109069 h 349323"/>
              <a:gd name="connsiteX5" fmla="*/ 371190 w 371207"/>
              <a:gd name="connsiteY5" fmla="*/ 194118 h 349323"/>
              <a:gd name="connsiteX6" fmla="*/ 370266 w 371207"/>
              <a:gd name="connsiteY6" fmla="*/ 349323 h 349323"/>
              <a:gd name="connsiteX7" fmla="*/ 283834 w 371207"/>
              <a:gd name="connsiteY7" fmla="*/ 349323 h 349323"/>
              <a:gd name="connsiteX8" fmla="*/ 283064 w 371207"/>
              <a:gd name="connsiteY8" fmla="*/ 195466 h 349323"/>
              <a:gd name="connsiteX9" fmla="*/ 212715 w 371207"/>
              <a:gd name="connsiteY9" fmla="*/ 197651 h 349323"/>
              <a:gd name="connsiteX10" fmla="*/ 211333 w 371207"/>
              <a:gd name="connsiteY10" fmla="*/ 349063 h 349323"/>
              <a:gd name="connsiteX11" fmla="*/ 124900 w 371207"/>
              <a:gd name="connsiteY11" fmla="*/ 349063 h 349323"/>
              <a:gd name="connsiteX12" fmla="*/ 124900 w 371207"/>
              <a:gd name="connsiteY12" fmla="*/ 113034 h 349323"/>
              <a:gd name="connsiteX13" fmla="*/ 211333 w 371207"/>
              <a:gd name="connsiteY13" fmla="*/ 113034 h 349323"/>
              <a:gd name="connsiteX14" fmla="*/ 211333 w 371207"/>
              <a:gd name="connsiteY14" fmla="*/ 149133 h 349323"/>
              <a:gd name="connsiteX15" fmla="*/ 305290 w 371207"/>
              <a:gd name="connsiteY15" fmla="*/ 109069 h 349323"/>
              <a:gd name="connsiteX16" fmla="*/ 43216 w 371207"/>
              <a:gd name="connsiteY16" fmla="*/ 0 h 349323"/>
              <a:gd name="connsiteX17" fmla="*/ 86432 w 371207"/>
              <a:gd name="connsiteY17" fmla="*/ 42425 h 349323"/>
              <a:gd name="connsiteX18" fmla="*/ 43216 w 371207"/>
              <a:gd name="connsiteY18" fmla="*/ 84851 h 349323"/>
              <a:gd name="connsiteX19" fmla="*/ 0 w 371207"/>
              <a:gd name="connsiteY19" fmla="*/ 42425 h 349323"/>
              <a:gd name="connsiteX20" fmla="*/ 43216 w 371207"/>
              <a:gd name="connsiteY20" fmla="*/ 0 h 3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207" h="349323">
                <a:moveTo>
                  <a:pt x="0" y="113294"/>
                </a:moveTo>
                <a:lnTo>
                  <a:pt x="86432" y="113294"/>
                </a:lnTo>
                <a:lnTo>
                  <a:pt x="86432" y="349323"/>
                </a:lnTo>
                <a:lnTo>
                  <a:pt x="0" y="349323"/>
                </a:lnTo>
                <a:close/>
                <a:moveTo>
                  <a:pt x="305290" y="109069"/>
                </a:moveTo>
                <a:cubicBezTo>
                  <a:pt x="351289" y="108537"/>
                  <a:pt x="371893" y="169777"/>
                  <a:pt x="371190" y="194118"/>
                </a:cubicBezTo>
                <a:cubicBezTo>
                  <a:pt x="370882" y="245853"/>
                  <a:pt x="370574" y="297588"/>
                  <a:pt x="370266" y="349323"/>
                </a:cubicBezTo>
                <a:lnTo>
                  <a:pt x="283834" y="349323"/>
                </a:lnTo>
                <a:lnTo>
                  <a:pt x="283064" y="195466"/>
                </a:lnTo>
                <a:cubicBezTo>
                  <a:pt x="282405" y="169256"/>
                  <a:pt x="218069" y="156547"/>
                  <a:pt x="212715" y="197651"/>
                </a:cubicBezTo>
                <a:cubicBezTo>
                  <a:pt x="210872" y="250798"/>
                  <a:pt x="211793" y="298593"/>
                  <a:pt x="211333" y="349063"/>
                </a:cubicBezTo>
                <a:lnTo>
                  <a:pt x="124900" y="349063"/>
                </a:lnTo>
                <a:lnTo>
                  <a:pt x="124900" y="113034"/>
                </a:lnTo>
                <a:lnTo>
                  <a:pt x="211333" y="113034"/>
                </a:lnTo>
                <a:lnTo>
                  <a:pt x="211333" y="149133"/>
                </a:lnTo>
                <a:cubicBezTo>
                  <a:pt x="226992" y="148472"/>
                  <a:pt x="232224" y="109705"/>
                  <a:pt x="305290" y="109069"/>
                </a:cubicBezTo>
                <a:close/>
                <a:moveTo>
                  <a:pt x="43216" y="0"/>
                </a:moveTo>
                <a:cubicBezTo>
                  <a:pt x="67083" y="0"/>
                  <a:pt x="86432" y="18994"/>
                  <a:pt x="86432" y="42425"/>
                </a:cubicBezTo>
                <a:cubicBezTo>
                  <a:pt x="86432" y="65856"/>
                  <a:pt x="67083" y="84851"/>
                  <a:pt x="43216" y="84851"/>
                </a:cubicBezTo>
                <a:cubicBezTo>
                  <a:pt x="19348" y="84851"/>
                  <a:pt x="0" y="65856"/>
                  <a:pt x="0" y="42425"/>
                </a:cubicBezTo>
                <a:cubicBezTo>
                  <a:pt x="0" y="18994"/>
                  <a:pt x="19348" y="0"/>
                  <a:pt x="43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61CDFADA-B2B9-495B-A0BF-2178467F1B9D}"/>
              </a:ext>
            </a:extLst>
          </p:cNvPr>
          <p:cNvSpPr>
            <a:spLocks noChangeAspect="1"/>
          </p:cNvSpPr>
          <p:nvPr/>
        </p:nvSpPr>
        <p:spPr>
          <a:xfrm>
            <a:off x="7519039" y="4044969"/>
            <a:ext cx="209398" cy="460984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="" xmlns:a16="http://schemas.microsoft.com/office/drawing/2014/main" id="{E3634F57-9573-4B68-9EA9-85AA6FAF025A}"/>
              </a:ext>
            </a:extLst>
          </p:cNvPr>
          <p:cNvSpPr/>
          <p:nvPr/>
        </p:nvSpPr>
        <p:spPr>
          <a:xfrm>
            <a:off x="8868827" y="1736638"/>
            <a:ext cx="502700" cy="473679"/>
          </a:xfrm>
          <a:custGeom>
            <a:avLst/>
            <a:gdLst>
              <a:gd name="connsiteX0" fmla="*/ 399787 w 558033"/>
              <a:gd name="connsiteY0" fmla="*/ 156760 h 533622"/>
              <a:gd name="connsiteX1" fmla="*/ 382827 w 558033"/>
              <a:gd name="connsiteY1" fmla="*/ 173720 h 533622"/>
              <a:gd name="connsiteX2" fmla="*/ 382827 w 558033"/>
              <a:gd name="connsiteY2" fmla="*/ 283208 h 533622"/>
              <a:gd name="connsiteX3" fmla="*/ 383028 w 558033"/>
              <a:gd name="connsiteY3" fmla="*/ 284205 h 533622"/>
              <a:gd name="connsiteX4" fmla="*/ 382827 w 558033"/>
              <a:gd name="connsiteY4" fmla="*/ 285201 h 533622"/>
              <a:gd name="connsiteX5" fmla="*/ 399787 w 558033"/>
              <a:gd name="connsiteY5" fmla="*/ 302161 h 533622"/>
              <a:gd name="connsiteX6" fmla="*/ 455000 w 558033"/>
              <a:gd name="connsiteY6" fmla="*/ 302161 h 533622"/>
              <a:gd name="connsiteX7" fmla="*/ 471960 w 558033"/>
              <a:gd name="connsiteY7" fmla="*/ 285201 h 533622"/>
              <a:gd name="connsiteX8" fmla="*/ 455000 w 558033"/>
              <a:gd name="connsiteY8" fmla="*/ 268241 h 533622"/>
              <a:gd name="connsiteX9" fmla="*/ 416747 w 558033"/>
              <a:gd name="connsiteY9" fmla="*/ 268241 h 533622"/>
              <a:gd name="connsiteX10" fmla="*/ 416747 w 558033"/>
              <a:gd name="connsiteY10" fmla="*/ 249183 h 533622"/>
              <a:gd name="connsiteX11" fmla="*/ 455000 w 558033"/>
              <a:gd name="connsiteY11" fmla="*/ 249183 h 533622"/>
              <a:gd name="connsiteX12" fmla="*/ 471960 w 558033"/>
              <a:gd name="connsiteY12" fmla="*/ 232223 h 533622"/>
              <a:gd name="connsiteX13" fmla="*/ 455000 w 558033"/>
              <a:gd name="connsiteY13" fmla="*/ 215263 h 533622"/>
              <a:gd name="connsiteX14" fmla="*/ 416747 w 558033"/>
              <a:gd name="connsiteY14" fmla="*/ 215263 h 533622"/>
              <a:gd name="connsiteX15" fmla="*/ 416747 w 558033"/>
              <a:gd name="connsiteY15" fmla="*/ 190680 h 533622"/>
              <a:gd name="connsiteX16" fmla="*/ 455000 w 558033"/>
              <a:gd name="connsiteY16" fmla="*/ 190680 h 533622"/>
              <a:gd name="connsiteX17" fmla="*/ 471960 w 558033"/>
              <a:gd name="connsiteY17" fmla="*/ 173720 h 533622"/>
              <a:gd name="connsiteX18" fmla="*/ 455000 w 558033"/>
              <a:gd name="connsiteY18" fmla="*/ 156760 h 533622"/>
              <a:gd name="connsiteX19" fmla="*/ 399788 w 558033"/>
              <a:gd name="connsiteY19" fmla="*/ 156760 h 533622"/>
              <a:gd name="connsiteX20" fmla="*/ 264989 w 558033"/>
              <a:gd name="connsiteY20" fmla="*/ 156760 h 533622"/>
              <a:gd name="connsiteX21" fmla="*/ 248029 w 558033"/>
              <a:gd name="connsiteY21" fmla="*/ 173720 h 533622"/>
              <a:gd name="connsiteX22" fmla="*/ 248029 w 558033"/>
              <a:gd name="connsiteY22" fmla="*/ 283208 h 533622"/>
              <a:gd name="connsiteX23" fmla="*/ 264989 w 558033"/>
              <a:gd name="connsiteY23" fmla="*/ 300169 h 533622"/>
              <a:gd name="connsiteX24" fmla="*/ 281949 w 558033"/>
              <a:gd name="connsiteY24" fmla="*/ 283208 h 533622"/>
              <a:gd name="connsiteX25" fmla="*/ 281949 w 558033"/>
              <a:gd name="connsiteY25" fmla="*/ 225254 h 533622"/>
              <a:gd name="connsiteX26" fmla="*/ 332951 w 558033"/>
              <a:gd name="connsiteY26" fmla="*/ 292667 h 533622"/>
              <a:gd name="connsiteX27" fmla="*/ 342333 w 558033"/>
              <a:gd name="connsiteY27" fmla="*/ 298613 h 533622"/>
              <a:gd name="connsiteX28" fmla="*/ 343447 w 558033"/>
              <a:gd name="connsiteY28" fmla="*/ 298994 h 533622"/>
              <a:gd name="connsiteX29" fmla="*/ 344532 w 558033"/>
              <a:gd name="connsiteY29" fmla="*/ 299213 h 533622"/>
              <a:gd name="connsiteX30" fmla="*/ 349266 w 558033"/>
              <a:gd name="connsiteY30" fmla="*/ 300169 h 533622"/>
              <a:gd name="connsiteX31" fmla="*/ 366227 w 558033"/>
              <a:gd name="connsiteY31" fmla="*/ 283208 h 533622"/>
              <a:gd name="connsiteX32" fmla="*/ 366227 w 558033"/>
              <a:gd name="connsiteY32" fmla="*/ 173720 h 533622"/>
              <a:gd name="connsiteX33" fmla="*/ 349266 w 558033"/>
              <a:gd name="connsiteY33" fmla="*/ 156760 h 533622"/>
              <a:gd name="connsiteX34" fmla="*/ 332306 w 558033"/>
              <a:gd name="connsiteY34" fmla="*/ 173720 h 533622"/>
              <a:gd name="connsiteX35" fmla="*/ 332306 w 558033"/>
              <a:gd name="connsiteY35" fmla="*/ 235594 h 533622"/>
              <a:gd name="connsiteX36" fmla="*/ 284027 w 558033"/>
              <a:gd name="connsiteY36" fmla="*/ 171779 h 533622"/>
              <a:gd name="connsiteX37" fmla="*/ 281021 w 558033"/>
              <a:gd name="connsiteY37" fmla="*/ 169122 h 533622"/>
              <a:gd name="connsiteX38" fmla="*/ 264989 w 558033"/>
              <a:gd name="connsiteY38" fmla="*/ 156760 h 533622"/>
              <a:gd name="connsiteX39" fmla="*/ 214632 w 558033"/>
              <a:gd name="connsiteY39" fmla="*/ 156760 h 533622"/>
              <a:gd name="connsiteX40" fmla="*/ 197672 w 558033"/>
              <a:gd name="connsiteY40" fmla="*/ 173720 h 533622"/>
              <a:gd name="connsiteX41" fmla="*/ 197672 w 558033"/>
              <a:gd name="connsiteY41" fmla="*/ 283208 h 533622"/>
              <a:gd name="connsiteX42" fmla="*/ 214632 w 558033"/>
              <a:gd name="connsiteY42" fmla="*/ 300169 h 533622"/>
              <a:gd name="connsiteX43" fmla="*/ 231592 w 558033"/>
              <a:gd name="connsiteY43" fmla="*/ 283208 h 533622"/>
              <a:gd name="connsiteX44" fmla="*/ 231592 w 558033"/>
              <a:gd name="connsiteY44" fmla="*/ 173720 h 533622"/>
              <a:gd name="connsiteX45" fmla="*/ 214632 w 558033"/>
              <a:gd name="connsiteY45" fmla="*/ 156760 h 533622"/>
              <a:gd name="connsiteX46" fmla="*/ 117154 w 558033"/>
              <a:gd name="connsiteY46" fmla="*/ 156760 h 533622"/>
              <a:gd name="connsiteX47" fmla="*/ 100194 w 558033"/>
              <a:gd name="connsiteY47" fmla="*/ 173720 h 533622"/>
              <a:gd name="connsiteX48" fmla="*/ 100194 w 558033"/>
              <a:gd name="connsiteY48" fmla="*/ 283208 h 533622"/>
              <a:gd name="connsiteX49" fmla="*/ 100395 w 558033"/>
              <a:gd name="connsiteY49" fmla="*/ 284205 h 533622"/>
              <a:gd name="connsiteX50" fmla="*/ 100194 w 558033"/>
              <a:gd name="connsiteY50" fmla="*/ 285200 h 533622"/>
              <a:gd name="connsiteX51" fmla="*/ 117154 w 558033"/>
              <a:gd name="connsiteY51" fmla="*/ 302161 h 533622"/>
              <a:gd name="connsiteX52" fmla="*/ 170864 w 558033"/>
              <a:gd name="connsiteY52" fmla="*/ 302161 h 533622"/>
              <a:gd name="connsiteX53" fmla="*/ 187825 w 558033"/>
              <a:gd name="connsiteY53" fmla="*/ 285200 h 533622"/>
              <a:gd name="connsiteX54" fmla="*/ 170864 w 558033"/>
              <a:gd name="connsiteY54" fmla="*/ 268240 h 533622"/>
              <a:gd name="connsiteX55" fmla="*/ 134114 w 558033"/>
              <a:gd name="connsiteY55" fmla="*/ 268240 h 533622"/>
              <a:gd name="connsiteX56" fmla="*/ 134114 w 558033"/>
              <a:gd name="connsiteY56" fmla="*/ 173720 h 533622"/>
              <a:gd name="connsiteX57" fmla="*/ 117154 w 558033"/>
              <a:gd name="connsiteY57" fmla="*/ 156760 h 533622"/>
              <a:gd name="connsiteX58" fmla="*/ 281580 w 558033"/>
              <a:gd name="connsiteY58" fmla="*/ 0 h 533622"/>
              <a:gd name="connsiteX59" fmla="*/ 557439 w 558033"/>
              <a:gd name="connsiteY59" fmla="*/ 182561 h 533622"/>
              <a:gd name="connsiteX60" fmla="*/ 558033 w 558033"/>
              <a:gd name="connsiteY60" fmla="*/ 187342 h 533622"/>
              <a:gd name="connsiteX61" fmla="*/ 558033 w 558033"/>
              <a:gd name="connsiteY61" fmla="*/ 269822 h 533622"/>
              <a:gd name="connsiteX62" fmla="*/ 557408 w 558033"/>
              <a:gd name="connsiteY62" fmla="*/ 274839 h 533622"/>
              <a:gd name="connsiteX63" fmla="*/ 480255 w 558033"/>
              <a:gd name="connsiteY63" fmla="*/ 390631 h 533622"/>
              <a:gd name="connsiteX64" fmla="*/ 257731 w 558033"/>
              <a:gd name="connsiteY64" fmla="*/ 527186 h 533622"/>
              <a:gd name="connsiteX65" fmla="*/ 249978 w 558033"/>
              <a:gd name="connsiteY65" fmla="*/ 455749 h 533622"/>
              <a:gd name="connsiteX66" fmla="*/ 0 w 558033"/>
              <a:gd name="connsiteY66" fmla="*/ 228639 h 533622"/>
              <a:gd name="connsiteX67" fmla="*/ 281580 w 558033"/>
              <a:gd name="connsiteY67" fmla="*/ 0 h 533622"/>
              <a:gd name="connsiteX0" fmla="*/ 399787 w 565176"/>
              <a:gd name="connsiteY0" fmla="*/ 156760 h 533622"/>
              <a:gd name="connsiteX1" fmla="*/ 382827 w 565176"/>
              <a:gd name="connsiteY1" fmla="*/ 173720 h 533622"/>
              <a:gd name="connsiteX2" fmla="*/ 382827 w 565176"/>
              <a:gd name="connsiteY2" fmla="*/ 283208 h 533622"/>
              <a:gd name="connsiteX3" fmla="*/ 383028 w 565176"/>
              <a:gd name="connsiteY3" fmla="*/ 284205 h 533622"/>
              <a:gd name="connsiteX4" fmla="*/ 382827 w 565176"/>
              <a:gd name="connsiteY4" fmla="*/ 285201 h 533622"/>
              <a:gd name="connsiteX5" fmla="*/ 399787 w 565176"/>
              <a:gd name="connsiteY5" fmla="*/ 302161 h 533622"/>
              <a:gd name="connsiteX6" fmla="*/ 455000 w 565176"/>
              <a:gd name="connsiteY6" fmla="*/ 302161 h 533622"/>
              <a:gd name="connsiteX7" fmla="*/ 471960 w 565176"/>
              <a:gd name="connsiteY7" fmla="*/ 285201 h 533622"/>
              <a:gd name="connsiteX8" fmla="*/ 455000 w 565176"/>
              <a:gd name="connsiteY8" fmla="*/ 268241 h 533622"/>
              <a:gd name="connsiteX9" fmla="*/ 416747 w 565176"/>
              <a:gd name="connsiteY9" fmla="*/ 268241 h 533622"/>
              <a:gd name="connsiteX10" fmla="*/ 416747 w 565176"/>
              <a:gd name="connsiteY10" fmla="*/ 249183 h 533622"/>
              <a:gd name="connsiteX11" fmla="*/ 455000 w 565176"/>
              <a:gd name="connsiteY11" fmla="*/ 249183 h 533622"/>
              <a:gd name="connsiteX12" fmla="*/ 471960 w 565176"/>
              <a:gd name="connsiteY12" fmla="*/ 232223 h 533622"/>
              <a:gd name="connsiteX13" fmla="*/ 455000 w 565176"/>
              <a:gd name="connsiteY13" fmla="*/ 215263 h 533622"/>
              <a:gd name="connsiteX14" fmla="*/ 416747 w 565176"/>
              <a:gd name="connsiteY14" fmla="*/ 215263 h 533622"/>
              <a:gd name="connsiteX15" fmla="*/ 416747 w 565176"/>
              <a:gd name="connsiteY15" fmla="*/ 190680 h 533622"/>
              <a:gd name="connsiteX16" fmla="*/ 455000 w 565176"/>
              <a:gd name="connsiteY16" fmla="*/ 190680 h 533622"/>
              <a:gd name="connsiteX17" fmla="*/ 471960 w 565176"/>
              <a:gd name="connsiteY17" fmla="*/ 173720 h 533622"/>
              <a:gd name="connsiteX18" fmla="*/ 455000 w 565176"/>
              <a:gd name="connsiteY18" fmla="*/ 156760 h 533622"/>
              <a:gd name="connsiteX19" fmla="*/ 399788 w 565176"/>
              <a:gd name="connsiteY19" fmla="*/ 156760 h 533622"/>
              <a:gd name="connsiteX20" fmla="*/ 399787 w 565176"/>
              <a:gd name="connsiteY20" fmla="*/ 156760 h 533622"/>
              <a:gd name="connsiteX21" fmla="*/ 264989 w 565176"/>
              <a:gd name="connsiteY21" fmla="*/ 156760 h 533622"/>
              <a:gd name="connsiteX22" fmla="*/ 248029 w 565176"/>
              <a:gd name="connsiteY22" fmla="*/ 173720 h 533622"/>
              <a:gd name="connsiteX23" fmla="*/ 248029 w 565176"/>
              <a:gd name="connsiteY23" fmla="*/ 283208 h 533622"/>
              <a:gd name="connsiteX24" fmla="*/ 264989 w 565176"/>
              <a:gd name="connsiteY24" fmla="*/ 300169 h 533622"/>
              <a:gd name="connsiteX25" fmla="*/ 281949 w 565176"/>
              <a:gd name="connsiteY25" fmla="*/ 283208 h 533622"/>
              <a:gd name="connsiteX26" fmla="*/ 281949 w 565176"/>
              <a:gd name="connsiteY26" fmla="*/ 225254 h 533622"/>
              <a:gd name="connsiteX27" fmla="*/ 332951 w 565176"/>
              <a:gd name="connsiteY27" fmla="*/ 292667 h 533622"/>
              <a:gd name="connsiteX28" fmla="*/ 342333 w 565176"/>
              <a:gd name="connsiteY28" fmla="*/ 298613 h 533622"/>
              <a:gd name="connsiteX29" fmla="*/ 343447 w 565176"/>
              <a:gd name="connsiteY29" fmla="*/ 298994 h 533622"/>
              <a:gd name="connsiteX30" fmla="*/ 344532 w 565176"/>
              <a:gd name="connsiteY30" fmla="*/ 299213 h 533622"/>
              <a:gd name="connsiteX31" fmla="*/ 349266 w 565176"/>
              <a:gd name="connsiteY31" fmla="*/ 300169 h 533622"/>
              <a:gd name="connsiteX32" fmla="*/ 366227 w 565176"/>
              <a:gd name="connsiteY32" fmla="*/ 283208 h 533622"/>
              <a:gd name="connsiteX33" fmla="*/ 366227 w 565176"/>
              <a:gd name="connsiteY33" fmla="*/ 173720 h 533622"/>
              <a:gd name="connsiteX34" fmla="*/ 349266 w 565176"/>
              <a:gd name="connsiteY34" fmla="*/ 156760 h 533622"/>
              <a:gd name="connsiteX35" fmla="*/ 332306 w 565176"/>
              <a:gd name="connsiteY35" fmla="*/ 173720 h 533622"/>
              <a:gd name="connsiteX36" fmla="*/ 332306 w 565176"/>
              <a:gd name="connsiteY36" fmla="*/ 235594 h 533622"/>
              <a:gd name="connsiteX37" fmla="*/ 284027 w 565176"/>
              <a:gd name="connsiteY37" fmla="*/ 171779 h 533622"/>
              <a:gd name="connsiteX38" fmla="*/ 281021 w 565176"/>
              <a:gd name="connsiteY38" fmla="*/ 169122 h 533622"/>
              <a:gd name="connsiteX39" fmla="*/ 264989 w 565176"/>
              <a:gd name="connsiteY39" fmla="*/ 156760 h 533622"/>
              <a:gd name="connsiteX40" fmla="*/ 214632 w 565176"/>
              <a:gd name="connsiteY40" fmla="*/ 156760 h 533622"/>
              <a:gd name="connsiteX41" fmla="*/ 197672 w 565176"/>
              <a:gd name="connsiteY41" fmla="*/ 173720 h 533622"/>
              <a:gd name="connsiteX42" fmla="*/ 197672 w 565176"/>
              <a:gd name="connsiteY42" fmla="*/ 283208 h 533622"/>
              <a:gd name="connsiteX43" fmla="*/ 214632 w 565176"/>
              <a:gd name="connsiteY43" fmla="*/ 300169 h 533622"/>
              <a:gd name="connsiteX44" fmla="*/ 231592 w 565176"/>
              <a:gd name="connsiteY44" fmla="*/ 283208 h 533622"/>
              <a:gd name="connsiteX45" fmla="*/ 231592 w 565176"/>
              <a:gd name="connsiteY45" fmla="*/ 173720 h 533622"/>
              <a:gd name="connsiteX46" fmla="*/ 214632 w 565176"/>
              <a:gd name="connsiteY46" fmla="*/ 156760 h 533622"/>
              <a:gd name="connsiteX47" fmla="*/ 117154 w 565176"/>
              <a:gd name="connsiteY47" fmla="*/ 156760 h 533622"/>
              <a:gd name="connsiteX48" fmla="*/ 100194 w 565176"/>
              <a:gd name="connsiteY48" fmla="*/ 173720 h 533622"/>
              <a:gd name="connsiteX49" fmla="*/ 100194 w 565176"/>
              <a:gd name="connsiteY49" fmla="*/ 283208 h 533622"/>
              <a:gd name="connsiteX50" fmla="*/ 100395 w 565176"/>
              <a:gd name="connsiteY50" fmla="*/ 284205 h 533622"/>
              <a:gd name="connsiteX51" fmla="*/ 100194 w 565176"/>
              <a:gd name="connsiteY51" fmla="*/ 285200 h 533622"/>
              <a:gd name="connsiteX52" fmla="*/ 117154 w 565176"/>
              <a:gd name="connsiteY52" fmla="*/ 302161 h 533622"/>
              <a:gd name="connsiteX53" fmla="*/ 170864 w 565176"/>
              <a:gd name="connsiteY53" fmla="*/ 302161 h 533622"/>
              <a:gd name="connsiteX54" fmla="*/ 187825 w 565176"/>
              <a:gd name="connsiteY54" fmla="*/ 285200 h 533622"/>
              <a:gd name="connsiteX55" fmla="*/ 170864 w 565176"/>
              <a:gd name="connsiteY55" fmla="*/ 268240 h 533622"/>
              <a:gd name="connsiteX56" fmla="*/ 134114 w 565176"/>
              <a:gd name="connsiteY56" fmla="*/ 268240 h 533622"/>
              <a:gd name="connsiteX57" fmla="*/ 134114 w 565176"/>
              <a:gd name="connsiteY57" fmla="*/ 173720 h 533622"/>
              <a:gd name="connsiteX58" fmla="*/ 117154 w 565176"/>
              <a:gd name="connsiteY58" fmla="*/ 156760 h 533622"/>
              <a:gd name="connsiteX59" fmla="*/ 281580 w 565176"/>
              <a:gd name="connsiteY59" fmla="*/ 0 h 533622"/>
              <a:gd name="connsiteX60" fmla="*/ 557439 w 565176"/>
              <a:gd name="connsiteY60" fmla="*/ 182561 h 533622"/>
              <a:gd name="connsiteX61" fmla="*/ 565176 w 565176"/>
              <a:gd name="connsiteY61" fmla="*/ 204689 h 533622"/>
              <a:gd name="connsiteX62" fmla="*/ 558033 w 565176"/>
              <a:gd name="connsiteY62" fmla="*/ 269822 h 533622"/>
              <a:gd name="connsiteX63" fmla="*/ 557408 w 565176"/>
              <a:gd name="connsiteY63" fmla="*/ 274839 h 533622"/>
              <a:gd name="connsiteX64" fmla="*/ 480255 w 565176"/>
              <a:gd name="connsiteY64" fmla="*/ 390631 h 533622"/>
              <a:gd name="connsiteX65" fmla="*/ 257731 w 565176"/>
              <a:gd name="connsiteY65" fmla="*/ 527186 h 533622"/>
              <a:gd name="connsiteX66" fmla="*/ 249978 w 565176"/>
              <a:gd name="connsiteY66" fmla="*/ 455749 h 533622"/>
              <a:gd name="connsiteX67" fmla="*/ 0 w 565176"/>
              <a:gd name="connsiteY67" fmla="*/ 228639 h 533622"/>
              <a:gd name="connsiteX68" fmla="*/ 281580 w 565176"/>
              <a:gd name="connsiteY68" fmla="*/ 0 h 533622"/>
              <a:gd name="connsiteX0" fmla="*/ 399787 w 567292"/>
              <a:gd name="connsiteY0" fmla="*/ 156760 h 533622"/>
              <a:gd name="connsiteX1" fmla="*/ 382827 w 567292"/>
              <a:gd name="connsiteY1" fmla="*/ 173720 h 533622"/>
              <a:gd name="connsiteX2" fmla="*/ 382827 w 567292"/>
              <a:gd name="connsiteY2" fmla="*/ 283208 h 533622"/>
              <a:gd name="connsiteX3" fmla="*/ 383028 w 567292"/>
              <a:gd name="connsiteY3" fmla="*/ 284205 h 533622"/>
              <a:gd name="connsiteX4" fmla="*/ 382827 w 567292"/>
              <a:gd name="connsiteY4" fmla="*/ 285201 h 533622"/>
              <a:gd name="connsiteX5" fmla="*/ 399787 w 567292"/>
              <a:gd name="connsiteY5" fmla="*/ 302161 h 533622"/>
              <a:gd name="connsiteX6" fmla="*/ 455000 w 567292"/>
              <a:gd name="connsiteY6" fmla="*/ 302161 h 533622"/>
              <a:gd name="connsiteX7" fmla="*/ 471960 w 567292"/>
              <a:gd name="connsiteY7" fmla="*/ 285201 h 533622"/>
              <a:gd name="connsiteX8" fmla="*/ 455000 w 567292"/>
              <a:gd name="connsiteY8" fmla="*/ 268241 h 533622"/>
              <a:gd name="connsiteX9" fmla="*/ 416747 w 567292"/>
              <a:gd name="connsiteY9" fmla="*/ 268241 h 533622"/>
              <a:gd name="connsiteX10" fmla="*/ 416747 w 567292"/>
              <a:gd name="connsiteY10" fmla="*/ 249183 h 533622"/>
              <a:gd name="connsiteX11" fmla="*/ 455000 w 567292"/>
              <a:gd name="connsiteY11" fmla="*/ 249183 h 533622"/>
              <a:gd name="connsiteX12" fmla="*/ 471960 w 567292"/>
              <a:gd name="connsiteY12" fmla="*/ 232223 h 533622"/>
              <a:gd name="connsiteX13" fmla="*/ 455000 w 567292"/>
              <a:gd name="connsiteY13" fmla="*/ 215263 h 533622"/>
              <a:gd name="connsiteX14" fmla="*/ 416747 w 567292"/>
              <a:gd name="connsiteY14" fmla="*/ 215263 h 533622"/>
              <a:gd name="connsiteX15" fmla="*/ 416747 w 567292"/>
              <a:gd name="connsiteY15" fmla="*/ 190680 h 533622"/>
              <a:gd name="connsiteX16" fmla="*/ 455000 w 567292"/>
              <a:gd name="connsiteY16" fmla="*/ 190680 h 533622"/>
              <a:gd name="connsiteX17" fmla="*/ 471960 w 567292"/>
              <a:gd name="connsiteY17" fmla="*/ 173720 h 533622"/>
              <a:gd name="connsiteX18" fmla="*/ 455000 w 567292"/>
              <a:gd name="connsiteY18" fmla="*/ 156760 h 533622"/>
              <a:gd name="connsiteX19" fmla="*/ 399788 w 567292"/>
              <a:gd name="connsiteY19" fmla="*/ 156760 h 533622"/>
              <a:gd name="connsiteX20" fmla="*/ 399787 w 567292"/>
              <a:gd name="connsiteY20" fmla="*/ 156760 h 533622"/>
              <a:gd name="connsiteX21" fmla="*/ 264989 w 567292"/>
              <a:gd name="connsiteY21" fmla="*/ 156760 h 533622"/>
              <a:gd name="connsiteX22" fmla="*/ 248029 w 567292"/>
              <a:gd name="connsiteY22" fmla="*/ 173720 h 533622"/>
              <a:gd name="connsiteX23" fmla="*/ 248029 w 567292"/>
              <a:gd name="connsiteY23" fmla="*/ 283208 h 533622"/>
              <a:gd name="connsiteX24" fmla="*/ 264989 w 567292"/>
              <a:gd name="connsiteY24" fmla="*/ 300169 h 533622"/>
              <a:gd name="connsiteX25" fmla="*/ 281949 w 567292"/>
              <a:gd name="connsiteY25" fmla="*/ 283208 h 533622"/>
              <a:gd name="connsiteX26" fmla="*/ 281949 w 567292"/>
              <a:gd name="connsiteY26" fmla="*/ 225254 h 533622"/>
              <a:gd name="connsiteX27" fmla="*/ 332951 w 567292"/>
              <a:gd name="connsiteY27" fmla="*/ 292667 h 533622"/>
              <a:gd name="connsiteX28" fmla="*/ 342333 w 567292"/>
              <a:gd name="connsiteY28" fmla="*/ 298613 h 533622"/>
              <a:gd name="connsiteX29" fmla="*/ 343447 w 567292"/>
              <a:gd name="connsiteY29" fmla="*/ 298994 h 533622"/>
              <a:gd name="connsiteX30" fmla="*/ 344532 w 567292"/>
              <a:gd name="connsiteY30" fmla="*/ 299213 h 533622"/>
              <a:gd name="connsiteX31" fmla="*/ 349266 w 567292"/>
              <a:gd name="connsiteY31" fmla="*/ 300169 h 533622"/>
              <a:gd name="connsiteX32" fmla="*/ 366227 w 567292"/>
              <a:gd name="connsiteY32" fmla="*/ 283208 h 533622"/>
              <a:gd name="connsiteX33" fmla="*/ 366227 w 567292"/>
              <a:gd name="connsiteY33" fmla="*/ 173720 h 533622"/>
              <a:gd name="connsiteX34" fmla="*/ 349266 w 567292"/>
              <a:gd name="connsiteY34" fmla="*/ 156760 h 533622"/>
              <a:gd name="connsiteX35" fmla="*/ 332306 w 567292"/>
              <a:gd name="connsiteY35" fmla="*/ 173720 h 533622"/>
              <a:gd name="connsiteX36" fmla="*/ 332306 w 567292"/>
              <a:gd name="connsiteY36" fmla="*/ 235594 h 533622"/>
              <a:gd name="connsiteX37" fmla="*/ 284027 w 567292"/>
              <a:gd name="connsiteY37" fmla="*/ 171779 h 533622"/>
              <a:gd name="connsiteX38" fmla="*/ 281021 w 567292"/>
              <a:gd name="connsiteY38" fmla="*/ 169122 h 533622"/>
              <a:gd name="connsiteX39" fmla="*/ 264989 w 567292"/>
              <a:gd name="connsiteY39" fmla="*/ 156760 h 533622"/>
              <a:gd name="connsiteX40" fmla="*/ 214632 w 567292"/>
              <a:gd name="connsiteY40" fmla="*/ 156760 h 533622"/>
              <a:gd name="connsiteX41" fmla="*/ 197672 w 567292"/>
              <a:gd name="connsiteY41" fmla="*/ 173720 h 533622"/>
              <a:gd name="connsiteX42" fmla="*/ 197672 w 567292"/>
              <a:gd name="connsiteY42" fmla="*/ 283208 h 533622"/>
              <a:gd name="connsiteX43" fmla="*/ 214632 w 567292"/>
              <a:gd name="connsiteY43" fmla="*/ 300169 h 533622"/>
              <a:gd name="connsiteX44" fmla="*/ 231592 w 567292"/>
              <a:gd name="connsiteY44" fmla="*/ 283208 h 533622"/>
              <a:gd name="connsiteX45" fmla="*/ 231592 w 567292"/>
              <a:gd name="connsiteY45" fmla="*/ 173720 h 533622"/>
              <a:gd name="connsiteX46" fmla="*/ 214632 w 567292"/>
              <a:gd name="connsiteY46" fmla="*/ 156760 h 533622"/>
              <a:gd name="connsiteX47" fmla="*/ 117154 w 567292"/>
              <a:gd name="connsiteY47" fmla="*/ 156760 h 533622"/>
              <a:gd name="connsiteX48" fmla="*/ 100194 w 567292"/>
              <a:gd name="connsiteY48" fmla="*/ 173720 h 533622"/>
              <a:gd name="connsiteX49" fmla="*/ 100194 w 567292"/>
              <a:gd name="connsiteY49" fmla="*/ 283208 h 533622"/>
              <a:gd name="connsiteX50" fmla="*/ 100395 w 567292"/>
              <a:gd name="connsiteY50" fmla="*/ 284205 h 533622"/>
              <a:gd name="connsiteX51" fmla="*/ 100194 w 567292"/>
              <a:gd name="connsiteY51" fmla="*/ 285200 h 533622"/>
              <a:gd name="connsiteX52" fmla="*/ 117154 w 567292"/>
              <a:gd name="connsiteY52" fmla="*/ 302161 h 533622"/>
              <a:gd name="connsiteX53" fmla="*/ 170864 w 567292"/>
              <a:gd name="connsiteY53" fmla="*/ 302161 h 533622"/>
              <a:gd name="connsiteX54" fmla="*/ 187825 w 567292"/>
              <a:gd name="connsiteY54" fmla="*/ 285200 h 533622"/>
              <a:gd name="connsiteX55" fmla="*/ 170864 w 567292"/>
              <a:gd name="connsiteY55" fmla="*/ 268240 h 533622"/>
              <a:gd name="connsiteX56" fmla="*/ 134114 w 567292"/>
              <a:gd name="connsiteY56" fmla="*/ 268240 h 533622"/>
              <a:gd name="connsiteX57" fmla="*/ 134114 w 567292"/>
              <a:gd name="connsiteY57" fmla="*/ 173720 h 533622"/>
              <a:gd name="connsiteX58" fmla="*/ 117154 w 567292"/>
              <a:gd name="connsiteY58" fmla="*/ 156760 h 533622"/>
              <a:gd name="connsiteX59" fmla="*/ 281580 w 567292"/>
              <a:gd name="connsiteY59" fmla="*/ 0 h 533622"/>
              <a:gd name="connsiteX60" fmla="*/ 557439 w 567292"/>
              <a:gd name="connsiteY60" fmla="*/ 182561 h 533622"/>
              <a:gd name="connsiteX61" fmla="*/ 565176 w 567292"/>
              <a:gd name="connsiteY61" fmla="*/ 204689 h 533622"/>
              <a:gd name="connsiteX62" fmla="*/ 558033 w 567292"/>
              <a:gd name="connsiteY62" fmla="*/ 269822 h 533622"/>
              <a:gd name="connsiteX63" fmla="*/ 557408 w 567292"/>
              <a:gd name="connsiteY63" fmla="*/ 274839 h 533622"/>
              <a:gd name="connsiteX64" fmla="*/ 480255 w 567292"/>
              <a:gd name="connsiteY64" fmla="*/ 390631 h 533622"/>
              <a:gd name="connsiteX65" fmla="*/ 257731 w 567292"/>
              <a:gd name="connsiteY65" fmla="*/ 527186 h 533622"/>
              <a:gd name="connsiteX66" fmla="*/ 249978 w 567292"/>
              <a:gd name="connsiteY66" fmla="*/ 455749 h 533622"/>
              <a:gd name="connsiteX67" fmla="*/ 0 w 567292"/>
              <a:gd name="connsiteY67" fmla="*/ 228639 h 533622"/>
              <a:gd name="connsiteX68" fmla="*/ 281580 w 567292"/>
              <a:gd name="connsiteY68" fmla="*/ 0 h 533622"/>
              <a:gd name="connsiteX0" fmla="*/ 399787 w 566610"/>
              <a:gd name="connsiteY0" fmla="*/ 156760 h 533622"/>
              <a:gd name="connsiteX1" fmla="*/ 382827 w 566610"/>
              <a:gd name="connsiteY1" fmla="*/ 173720 h 533622"/>
              <a:gd name="connsiteX2" fmla="*/ 382827 w 566610"/>
              <a:gd name="connsiteY2" fmla="*/ 283208 h 533622"/>
              <a:gd name="connsiteX3" fmla="*/ 383028 w 566610"/>
              <a:gd name="connsiteY3" fmla="*/ 284205 h 533622"/>
              <a:gd name="connsiteX4" fmla="*/ 382827 w 566610"/>
              <a:gd name="connsiteY4" fmla="*/ 285201 h 533622"/>
              <a:gd name="connsiteX5" fmla="*/ 399787 w 566610"/>
              <a:gd name="connsiteY5" fmla="*/ 302161 h 533622"/>
              <a:gd name="connsiteX6" fmla="*/ 455000 w 566610"/>
              <a:gd name="connsiteY6" fmla="*/ 302161 h 533622"/>
              <a:gd name="connsiteX7" fmla="*/ 471960 w 566610"/>
              <a:gd name="connsiteY7" fmla="*/ 285201 h 533622"/>
              <a:gd name="connsiteX8" fmla="*/ 455000 w 566610"/>
              <a:gd name="connsiteY8" fmla="*/ 268241 h 533622"/>
              <a:gd name="connsiteX9" fmla="*/ 416747 w 566610"/>
              <a:gd name="connsiteY9" fmla="*/ 268241 h 533622"/>
              <a:gd name="connsiteX10" fmla="*/ 416747 w 566610"/>
              <a:gd name="connsiteY10" fmla="*/ 249183 h 533622"/>
              <a:gd name="connsiteX11" fmla="*/ 455000 w 566610"/>
              <a:gd name="connsiteY11" fmla="*/ 249183 h 533622"/>
              <a:gd name="connsiteX12" fmla="*/ 471960 w 566610"/>
              <a:gd name="connsiteY12" fmla="*/ 232223 h 533622"/>
              <a:gd name="connsiteX13" fmla="*/ 455000 w 566610"/>
              <a:gd name="connsiteY13" fmla="*/ 215263 h 533622"/>
              <a:gd name="connsiteX14" fmla="*/ 416747 w 566610"/>
              <a:gd name="connsiteY14" fmla="*/ 215263 h 533622"/>
              <a:gd name="connsiteX15" fmla="*/ 416747 w 566610"/>
              <a:gd name="connsiteY15" fmla="*/ 190680 h 533622"/>
              <a:gd name="connsiteX16" fmla="*/ 455000 w 566610"/>
              <a:gd name="connsiteY16" fmla="*/ 190680 h 533622"/>
              <a:gd name="connsiteX17" fmla="*/ 471960 w 566610"/>
              <a:gd name="connsiteY17" fmla="*/ 173720 h 533622"/>
              <a:gd name="connsiteX18" fmla="*/ 455000 w 566610"/>
              <a:gd name="connsiteY18" fmla="*/ 156760 h 533622"/>
              <a:gd name="connsiteX19" fmla="*/ 399788 w 566610"/>
              <a:gd name="connsiteY19" fmla="*/ 156760 h 533622"/>
              <a:gd name="connsiteX20" fmla="*/ 399787 w 566610"/>
              <a:gd name="connsiteY20" fmla="*/ 156760 h 533622"/>
              <a:gd name="connsiteX21" fmla="*/ 264989 w 566610"/>
              <a:gd name="connsiteY21" fmla="*/ 156760 h 533622"/>
              <a:gd name="connsiteX22" fmla="*/ 248029 w 566610"/>
              <a:gd name="connsiteY22" fmla="*/ 173720 h 533622"/>
              <a:gd name="connsiteX23" fmla="*/ 248029 w 566610"/>
              <a:gd name="connsiteY23" fmla="*/ 283208 h 533622"/>
              <a:gd name="connsiteX24" fmla="*/ 264989 w 566610"/>
              <a:gd name="connsiteY24" fmla="*/ 300169 h 533622"/>
              <a:gd name="connsiteX25" fmla="*/ 281949 w 566610"/>
              <a:gd name="connsiteY25" fmla="*/ 283208 h 533622"/>
              <a:gd name="connsiteX26" fmla="*/ 281949 w 566610"/>
              <a:gd name="connsiteY26" fmla="*/ 225254 h 533622"/>
              <a:gd name="connsiteX27" fmla="*/ 332951 w 566610"/>
              <a:gd name="connsiteY27" fmla="*/ 292667 h 533622"/>
              <a:gd name="connsiteX28" fmla="*/ 342333 w 566610"/>
              <a:gd name="connsiteY28" fmla="*/ 298613 h 533622"/>
              <a:gd name="connsiteX29" fmla="*/ 343447 w 566610"/>
              <a:gd name="connsiteY29" fmla="*/ 298994 h 533622"/>
              <a:gd name="connsiteX30" fmla="*/ 344532 w 566610"/>
              <a:gd name="connsiteY30" fmla="*/ 299213 h 533622"/>
              <a:gd name="connsiteX31" fmla="*/ 349266 w 566610"/>
              <a:gd name="connsiteY31" fmla="*/ 300169 h 533622"/>
              <a:gd name="connsiteX32" fmla="*/ 366227 w 566610"/>
              <a:gd name="connsiteY32" fmla="*/ 283208 h 533622"/>
              <a:gd name="connsiteX33" fmla="*/ 366227 w 566610"/>
              <a:gd name="connsiteY33" fmla="*/ 173720 h 533622"/>
              <a:gd name="connsiteX34" fmla="*/ 349266 w 566610"/>
              <a:gd name="connsiteY34" fmla="*/ 156760 h 533622"/>
              <a:gd name="connsiteX35" fmla="*/ 332306 w 566610"/>
              <a:gd name="connsiteY35" fmla="*/ 173720 h 533622"/>
              <a:gd name="connsiteX36" fmla="*/ 332306 w 566610"/>
              <a:gd name="connsiteY36" fmla="*/ 235594 h 533622"/>
              <a:gd name="connsiteX37" fmla="*/ 284027 w 566610"/>
              <a:gd name="connsiteY37" fmla="*/ 171779 h 533622"/>
              <a:gd name="connsiteX38" fmla="*/ 281021 w 566610"/>
              <a:gd name="connsiteY38" fmla="*/ 169122 h 533622"/>
              <a:gd name="connsiteX39" fmla="*/ 264989 w 566610"/>
              <a:gd name="connsiteY39" fmla="*/ 156760 h 533622"/>
              <a:gd name="connsiteX40" fmla="*/ 214632 w 566610"/>
              <a:gd name="connsiteY40" fmla="*/ 156760 h 533622"/>
              <a:gd name="connsiteX41" fmla="*/ 197672 w 566610"/>
              <a:gd name="connsiteY41" fmla="*/ 173720 h 533622"/>
              <a:gd name="connsiteX42" fmla="*/ 197672 w 566610"/>
              <a:gd name="connsiteY42" fmla="*/ 283208 h 533622"/>
              <a:gd name="connsiteX43" fmla="*/ 214632 w 566610"/>
              <a:gd name="connsiteY43" fmla="*/ 300169 h 533622"/>
              <a:gd name="connsiteX44" fmla="*/ 231592 w 566610"/>
              <a:gd name="connsiteY44" fmla="*/ 283208 h 533622"/>
              <a:gd name="connsiteX45" fmla="*/ 231592 w 566610"/>
              <a:gd name="connsiteY45" fmla="*/ 173720 h 533622"/>
              <a:gd name="connsiteX46" fmla="*/ 214632 w 566610"/>
              <a:gd name="connsiteY46" fmla="*/ 156760 h 533622"/>
              <a:gd name="connsiteX47" fmla="*/ 117154 w 566610"/>
              <a:gd name="connsiteY47" fmla="*/ 156760 h 533622"/>
              <a:gd name="connsiteX48" fmla="*/ 100194 w 566610"/>
              <a:gd name="connsiteY48" fmla="*/ 173720 h 533622"/>
              <a:gd name="connsiteX49" fmla="*/ 100194 w 566610"/>
              <a:gd name="connsiteY49" fmla="*/ 283208 h 533622"/>
              <a:gd name="connsiteX50" fmla="*/ 100395 w 566610"/>
              <a:gd name="connsiteY50" fmla="*/ 284205 h 533622"/>
              <a:gd name="connsiteX51" fmla="*/ 100194 w 566610"/>
              <a:gd name="connsiteY51" fmla="*/ 285200 h 533622"/>
              <a:gd name="connsiteX52" fmla="*/ 117154 w 566610"/>
              <a:gd name="connsiteY52" fmla="*/ 302161 h 533622"/>
              <a:gd name="connsiteX53" fmla="*/ 170864 w 566610"/>
              <a:gd name="connsiteY53" fmla="*/ 302161 h 533622"/>
              <a:gd name="connsiteX54" fmla="*/ 187825 w 566610"/>
              <a:gd name="connsiteY54" fmla="*/ 285200 h 533622"/>
              <a:gd name="connsiteX55" fmla="*/ 170864 w 566610"/>
              <a:gd name="connsiteY55" fmla="*/ 268240 h 533622"/>
              <a:gd name="connsiteX56" fmla="*/ 134114 w 566610"/>
              <a:gd name="connsiteY56" fmla="*/ 268240 h 533622"/>
              <a:gd name="connsiteX57" fmla="*/ 134114 w 566610"/>
              <a:gd name="connsiteY57" fmla="*/ 173720 h 533622"/>
              <a:gd name="connsiteX58" fmla="*/ 117154 w 566610"/>
              <a:gd name="connsiteY58" fmla="*/ 156760 h 533622"/>
              <a:gd name="connsiteX59" fmla="*/ 281580 w 566610"/>
              <a:gd name="connsiteY59" fmla="*/ 0 h 533622"/>
              <a:gd name="connsiteX60" fmla="*/ 557439 w 566610"/>
              <a:gd name="connsiteY60" fmla="*/ 182561 h 533622"/>
              <a:gd name="connsiteX61" fmla="*/ 565176 w 566610"/>
              <a:gd name="connsiteY61" fmla="*/ 204689 h 533622"/>
              <a:gd name="connsiteX62" fmla="*/ 557408 w 566610"/>
              <a:gd name="connsiteY62" fmla="*/ 274839 h 533622"/>
              <a:gd name="connsiteX63" fmla="*/ 480255 w 566610"/>
              <a:gd name="connsiteY63" fmla="*/ 390631 h 533622"/>
              <a:gd name="connsiteX64" fmla="*/ 257731 w 566610"/>
              <a:gd name="connsiteY64" fmla="*/ 527186 h 533622"/>
              <a:gd name="connsiteX65" fmla="*/ 249978 w 566610"/>
              <a:gd name="connsiteY65" fmla="*/ 455749 h 533622"/>
              <a:gd name="connsiteX66" fmla="*/ 0 w 566610"/>
              <a:gd name="connsiteY66" fmla="*/ 228639 h 533622"/>
              <a:gd name="connsiteX67" fmla="*/ 281580 w 566610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814 h 533676"/>
              <a:gd name="connsiteX1" fmla="*/ 382827 w 567191"/>
              <a:gd name="connsiteY1" fmla="*/ 173774 h 533676"/>
              <a:gd name="connsiteX2" fmla="*/ 382827 w 567191"/>
              <a:gd name="connsiteY2" fmla="*/ 283262 h 533676"/>
              <a:gd name="connsiteX3" fmla="*/ 383028 w 567191"/>
              <a:gd name="connsiteY3" fmla="*/ 284259 h 533676"/>
              <a:gd name="connsiteX4" fmla="*/ 382827 w 567191"/>
              <a:gd name="connsiteY4" fmla="*/ 285255 h 533676"/>
              <a:gd name="connsiteX5" fmla="*/ 399787 w 567191"/>
              <a:gd name="connsiteY5" fmla="*/ 302215 h 533676"/>
              <a:gd name="connsiteX6" fmla="*/ 455000 w 567191"/>
              <a:gd name="connsiteY6" fmla="*/ 302215 h 533676"/>
              <a:gd name="connsiteX7" fmla="*/ 471960 w 567191"/>
              <a:gd name="connsiteY7" fmla="*/ 285255 h 533676"/>
              <a:gd name="connsiteX8" fmla="*/ 455000 w 567191"/>
              <a:gd name="connsiteY8" fmla="*/ 268295 h 533676"/>
              <a:gd name="connsiteX9" fmla="*/ 416747 w 567191"/>
              <a:gd name="connsiteY9" fmla="*/ 268295 h 533676"/>
              <a:gd name="connsiteX10" fmla="*/ 416747 w 567191"/>
              <a:gd name="connsiteY10" fmla="*/ 249237 h 533676"/>
              <a:gd name="connsiteX11" fmla="*/ 455000 w 567191"/>
              <a:gd name="connsiteY11" fmla="*/ 249237 h 533676"/>
              <a:gd name="connsiteX12" fmla="*/ 471960 w 567191"/>
              <a:gd name="connsiteY12" fmla="*/ 232277 h 533676"/>
              <a:gd name="connsiteX13" fmla="*/ 455000 w 567191"/>
              <a:gd name="connsiteY13" fmla="*/ 215317 h 533676"/>
              <a:gd name="connsiteX14" fmla="*/ 416747 w 567191"/>
              <a:gd name="connsiteY14" fmla="*/ 215317 h 533676"/>
              <a:gd name="connsiteX15" fmla="*/ 416747 w 567191"/>
              <a:gd name="connsiteY15" fmla="*/ 190734 h 533676"/>
              <a:gd name="connsiteX16" fmla="*/ 455000 w 567191"/>
              <a:gd name="connsiteY16" fmla="*/ 190734 h 533676"/>
              <a:gd name="connsiteX17" fmla="*/ 471960 w 567191"/>
              <a:gd name="connsiteY17" fmla="*/ 173774 h 533676"/>
              <a:gd name="connsiteX18" fmla="*/ 455000 w 567191"/>
              <a:gd name="connsiteY18" fmla="*/ 156814 h 533676"/>
              <a:gd name="connsiteX19" fmla="*/ 399788 w 567191"/>
              <a:gd name="connsiteY19" fmla="*/ 156814 h 533676"/>
              <a:gd name="connsiteX20" fmla="*/ 399787 w 567191"/>
              <a:gd name="connsiteY20" fmla="*/ 156814 h 533676"/>
              <a:gd name="connsiteX21" fmla="*/ 264989 w 567191"/>
              <a:gd name="connsiteY21" fmla="*/ 156814 h 533676"/>
              <a:gd name="connsiteX22" fmla="*/ 248029 w 567191"/>
              <a:gd name="connsiteY22" fmla="*/ 173774 h 533676"/>
              <a:gd name="connsiteX23" fmla="*/ 248029 w 567191"/>
              <a:gd name="connsiteY23" fmla="*/ 283262 h 533676"/>
              <a:gd name="connsiteX24" fmla="*/ 264989 w 567191"/>
              <a:gd name="connsiteY24" fmla="*/ 300223 h 533676"/>
              <a:gd name="connsiteX25" fmla="*/ 281949 w 567191"/>
              <a:gd name="connsiteY25" fmla="*/ 283262 h 533676"/>
              <a:gd name="connsiteX26" fmla="*/ 281949 w 567191"/>
              <a:gd name="connsiteY26" fmla="*/ 225308 h 533676"/>
              <a:gd name="connsiteX27" fmla="*/ 332951 w 567191"/>
              <a:gd name="connsiteY27" fmla="*/ 292721 h 533676"/>
              <a:gd name="connsiteX28" fmla="*/ 342333 w 567191"/>
              <a:gd name="connsiteY28" fmla="*/ 298667 h 533676"/>
              <a:gd name="connsiteX29" fmla="*/ 343447 w 567191"/>
              <a:gd name="connsiteY29" fmla="*/ 299048 h 533676"/>
              <a:gd name="connsiteX30" fmla="*/ 344532 w 567191"/>
              <a:gd name="connsiteY30" fmla="*/ 299267 h 533676"/>
              <a:gd name="connsiteX31" fmla="*/ 349266 w 567191"/>
              <a:gd name="connsiteY31" fmla="*/ 300223 h 533676"/>
              <a:gd name="connsiteX32" fmla="*/ 366227 w 567191"/>
              <a:gd name="connsiteY32" fmla="*/ 283262 h 533676"/>
              <a:gd name="connsiteX33" fmla="*/ 366227 w 567191"/>
              <a:gd name="connsiteY33" fmla="*/ 173774 h 533676"/>
              <a:gd name="connsiteX34" fmla="*/ 349266 w 567191"/>
              <a:gd name="connsiteY34" fmla="*/ 156814 h 533676"/>
              <a:gd name="connsiteX35" fmla="*/ 332306 w 567191"/>
              <a:gd name="connsiteY35" fmla="*/ 173774 h 533676"/>
              <a:gd name="connsiteX36" fmla="*/ 332306 w 567191"/>
              <a:gd name="connsiteY36" fmla="*/ 235648 h 533676"/>
              <a:gd name="connsiteX37" fmla="*/ 284027 w 567191"/>
              <a:gd name="connsiteY37" fmla="*/ 171833 h 533676"/>
              <a:gd name="connsiteX38" fmla="*/ 281021 w 567191"/>
              <a:gd name="connsiteY38" fmla="*/ 169176 h 533676"/>
              <a:gd name="connsiteX39" fmla="*/ 264989 w 567191"/>
              <a:gd name="connsiteY39" fmla="*/ 156814 h 533676"/>
              <a:gd name="connsiteX40" fmla="*/ 214632 w 567191"/>
              <a:gd name="connsiteY40" fmla="*/ 156814 h 533676"/>
              <a:gd name="connsiteX41" fmla="*/ 197672 w 567191"/>
              <a:gd name="connsiteY41" fmla="*/ 173774 h 533676"/>
              <a:gd name="connsiteX42" fmla="*/ 197672 w 567191"/>
              <a:gd name="connsiteY42" fmla="*/ 283262 h 533676"/>
              <a:gd name="connsiteX43" fmla="*/ 214632 w 567191"/>
              <a:gd name="connsiteY43" fmla="*/ 300223 h 533676"/>
              <a:gd name="connsiteX44" fmla="*/ 231592 w 567191"/>
              <a:gd name="connsiteY44" fmla="*/ 283262 h 533676"/>
              <a:gd name="connsiteX45" fmla="*/ 231592 w 567191"/>
              <a:gd name="connsiteY45" fmla="*/ 173774 h 533676"/>
              <a:gd name="connsiteX46" fmla="*/ 214632 w 567191"/>
              <a:gd name="connsiteY46" fmla="*/ 156814 h 533676"/>
              <a:gd name="connsiteX47" fmla="*/ 117154 w 567191"/>
              <a:gd name="connsiteY47" fmla="*/ 156814 h 533676"/>
              <a:gd name="connsiteX48" fmla="*/ 100194 w 567191"/>
              <a:gd name="connsiteY48" fmla="*/ 173774 h 533676"/>
              <a:gd name="connsiteX49" fmla="*/ 100194 w 567191"/>
              <a:gd name="connsiteY49" fmla="*/ 283262 h 533676"/>
              <a:gd name="connsiteX50" fmla="*/ 100395 w 567191"/>
              <a:gd name="connsiteY50" fmla="*/ 284259 h 533676"/>
              <a:gd name="connsiteX51" fmla="*/ 100194 w 567191"/>
              <a:gd name="connsiteY51" fmla="*/ 285254 h 533676"/>
              <a:gd name="connsiteX52" fmla="*/ 117154 w 567191"/>
              <a:gd name="connsiteY52" fmla="*/ 302215 h 533676"/>
              <a:gd name="connsiteX53" fmla="*/ 170864 w 567191"/>
              <a:gd name="connsiteY53" fmla="*/ 302215 h 533676"/>
              <a:gd name="connsiteX54" fmla="*/ 187825 w 567191"/>
              <a:gd name="connsiteY54" fmla="*/ 285254 h 533676"/>
              <a:gd name="connsiteX55" fmla="*/ 170864 w 567191"/>
              <a:gd name="connsiteY55" fmla="*/ 268294 h 533676"/>
              <a:gd name="connsiteX56" fmla="*/ 134114 w 567191"/>
              <a:gd name="connsiteY56" fmla="*/ 268294 h 533676"/>
              <a:gd name="connsiteX57" fmla="*/ 134114 w 567191"/>
              <a:gd name="connsiteY57" fmla="*/ 173774 h 533676"/>
              <a:gd name="connsiteX58" fmla="*/ 117154 w 567191"/>
              <a:gd name="connsiteY58" fmla="*/ 156814 h 533676"/>
              <a:gd name="connsiteX59" fmla="*/ 281580 w 567191"/>
              <a:gd name="connsiteY59" fmla="*/ 54 h 533676"/>
              <a:gd name="connsiteX60" fmla="*/ 566196 w 567191"/>
              <a:gd name="connsiteY60" fmla="*/ 207804 h 533676"/>
              <a:gd name="connsiteX61" fmla="*/ 557408 w 567191"/>
              <a:gd name="connsiteY61" fmla="*/ 274893 h 533676"/>
              <a:gd name="connsiteX62" fmla="*/ 480255 w 567191"/>
              <a:gd name="connsiteY62" fmla="*/ 390685 h 533676"/>
              <a:gd name="connsiteX63" fmla="*/ 257731 w 567191"/>
              <a:gd name="connsiteY63" fmla="*/ 527240 h 533676"/>
              <a:gd name="connsiteX64" fmla="*/ 249978 w 567191"/>
              <a:gd name="connsiteY64" fmla="*/ 455803 h 533676"/>
              <a:gd name="connsiteX65" fmla="*/ 0 w 567191"/>
              <a:gd name="connsiteY65" fmla="*/ 228693 h 533676"/>
              <a:gd name="connsiteX66" fmla="*/ 281580 w 567191"/>
              <a:gd name="connsiteY66" fmla="*/ 54 h 533676"/>
              <a:gd name="connsiteX0" fmla="*/ 399787 w 574969"/>
              <a:gd name="connsiteY0" fmla="*/ 156814 h 533676"/>
              <a:gd name="connsiteX1" fmla="*/ 382827 w 574969"/>
              <a:gd name="connsiteY1" fmla="*/ 173774 h 533676"/>
              <a:gd name="connsiteX2" fmla="*/ 382827 w 574969"/>
              <a:gd name="connsiteY2" fmla="*/ 283262 h 533676"/>
              <a:gd name="connsiteX3" fmla="*/ 383028 w 574969"/>
              <a:gd name="connsiteY3" fmla="*/ 284259 h 533676"/>
              <a:gd name="connsiteX4" fmla="*/ 382827 w 574969"/>
              <a:gd name="connsiteY4" fmla="*/ 285255 h 533676"/>
              <a:gd name="connsiteX5" fmla="*/ 399787 w 574969"/>
              <a:gd name="connsiteY5" fmla="*/ 302215 h 533676"/>
              <a:gd name="connsiteX6" fmla="*/ 455000 w 574969"/>
              <a:gd name="connsiteY6" fmla="*/ 302215 h 533676"/>
              <a:gd name="connsiteX7" fmla="*/ 471960 w 574969"/>
              <a:gd name="connsiteY7" fmla="*/ 285255 h 533676"/>
              <a:gd name="connsiteX8" fmla="*/ 455000 w 574969"/>
              <a:gd name="connsiteY8" fmla="*/ 268295 h 533676"/>
              <a:gd name="connsiteX9" fmla="*/ 416747 w 574969"/>
              <a:gd name="connsiteY9" fmla="*/ 268295 h 533676"/>
              <a:gd name="connsiteX10" fmla="*/ 416747 w 574969"/>
              <a:gd name="connsiteY10" fmla="*/ 249237 h 533676"/>
              <a:gd name="connsiteX11" fmla="*/ 455000 w 574969"/>
              <a:gd name="connsiteY11" fmla="*/ 249237 h 533676"/>
              <a:gd name="connsiteX12" fmla="*/ 471960 w 574969"/>
              <a:gd name="connsiteY12" fmla="*/ 232277 h 533676"/>
              <a:gd name="connsiteX13" fmla="*/ 455000 w 574969"/>
              <a:gd name="connsiteY13" fmla="*/ 215317 h 533676"/>
              <a:gd name="connsiteX14" fmla="*/ 416747 w 574969"/>
              <a:gd name="connsiteY14" fmla="*/ 215317 h 533676"/>
              <a:gd name="connsiteX15" fmla="*/ 416747 w 574969"/>
              <a:gd name="connsiteY15" fmla="*/ 190734 h 533676"/>
              <a:gd name="connsiteX16" fmla="*/ 455000 w 574969"/>
              <a:gd name="connsiteY16" fmla="*/ 190734 h 533676"/>
              <a:gd name="connsiteX17" fmla="*/ 471960 w 574969"/>
              <a:gd name="connsiteY17" fmla="*/ 173774 h 533676"/>
              <a:gd name="connsiteX18" fmla="*/ 455000 w 574969"/>
              <a:gd name="connsiteY18" fmla="*/ 156814 h 533676"/>
              <a:gd name="connsiteX19" fmla="*/ 399788 w 574969"/>
              <a:gd name="connsiteY19" fmla="*/ 156814 h 533676"/>
              <a:gd name="connsiteX20" fmla="*/ 399787 w 574969"/>
              <a:gd name="connsiteY20" fmla="*/ 156814 h 533676"/>
              <a:gd name="connsiteX21" fmla="*/ 264989 w 574969"/>
              <a:gd name="connsiteY21" fmla="*/ 156814 h 533676"/>
              <a:gd name="connsiteX22" fmla="*/ 248029 w 574969"/>
              <a:gd name="connsiteY22" fmla="*/ 173774 h 533676"/>
              <a:gd name="connsiteX23" fmla="*/ 248029 w 574969"/>
              <a:gd name="connsiteY23" fmla="*/ 283262 h 533676"/>
              <a:gd name="connsiteX24" fmla="*/ 264989 w 574969"/>
              <a:gd name="connsiteY24" fmla="*/ 300223 h 533676"/>
              <a:gd name="connsiteX25" fmla="*/ 281949 w 574969"/>
              <a:gd name="connsiteY25" fmla="*/ 283262 h 533676"/>
              <a:gd name="connsiteX26" fmla="*/ 281949 w 574969"/>
              <a:gd name="connsiteY26" fmla="*/ 225308 h 533676"/>
              <a:gd name="connsiteX27" fmla="*/ 332951 w 574969"/>
              <a:gd name="connsiteY27" fmla="*/ 292721 h 533676"/>
              <a:gd name="connsiteX28" fmla="*/ 342333 w 574969"/>
              <a:gd name="connsiteY28" fmla="*/ 298667 h 533676"/>
              <a:gd name="connsiteX29" fmla="*/ 343447 w 574969"/>
              <a:gd name="connsiteY29" fmla="*/ 299048 h 533676"/>
              <a:gd name="connsiteX30" fmla="*/ 344532 w 574969"/>
              <a:gd name="connsiteY30" fmla="*/ 299267 h 533676"/>
              <a:gd name="connsiteX31" fmla="*/ 349266 w 574969"/>
              <a:gd name="connsiteY31" fmla="*/ 300223 h 533676"/>
              <a:gd name="connsiteX32" fmla="*/ 366227 w 574969"/>
              <a:gd name="connsiteY32" fmla="*/ 283262 h 533676"/>
              <a:gd name="connsiteX33" fmla="*/ 366227 w 574969"/>
              <a:gd name="connsiteY33" fmla="*/ 173774 h 533676"/>
              <a:gd name="connsiteX34" fmla="*/ 349266 w 574969"/>
              <a:gd name="connsiteY34" fmla="*/ 156814 h 533676"/>
              <a:gd name="connsiteX35" fmla="*/ 332306 w 574969"/>
              <a:gd name="connsiteY35" fmla="*/ 173774 h 533676"/>
              <a:gd name="connsiteX36" fmla="*/ 332306 w 574969"/>
              <a:gd name="connsiteY36" fmla="*/ 235648 h 533676"/>
              <a:gd name="connsiteX37" fmla="*/ 284027 w 574969"/>
              <a:gd name="connsiteY37" fmla="*/ 171833 h 533676"/>
              <a:gd name="connsiteX38" fmla="*/ 281021 w 574969"/>
              <a:gd name="connsiteY38" fmla="*/ 169176 h 533676"/>
              <a:gd name="connsiteX39" fmla="*/ 264989 w 574969"/>
              <a:gd name="connsiteY39" fmla="*/ 156814 h 533676"/>
              <a:gd name="connsiteX40" fmla="*/ 214632 w 574969"/>
              <a:gd name="connsiteY40" fmla="*/ 156814 h 533676"/>
              <a:gd name="connsiteX41" fmla="*/ 197672 w 574969"/>
              <a:gd name="connsiteY41" fmla="*/ 173774 h 533676"/>
              <a:gd name="connsiteX42" fmla="*/ 197672 w 574969"/>
              <a:gd name="connsiteY42" fmla="*/ 283262 h 533676"/>
              <a:gd name="connsiteX43" fmla="*/ 214632 w 574969"/>
              <a:gd name="connsiteY43" fmla="*/ 300223 h 533676"/>
              <a:gd name="connsiteX44" fmla="*/ 231592 w 574969"/>
              <a:gd name="connsiteY44" fmla="*/ 283262 h 533676"/>
              <a:gd name="connsiteX45" fmla="*/ 231592 w 574969"/>
              <a:gd name="connsiteY45" fmla="*/ 173774 h 533676"/>
              <a:gd name="connsiteX46" fmla="*/ 214632 w 574969"/>
              <a:gd name="connsiteY46" fmla="*/ 156814 h 533676"/>
              <a:gd name="connsiteX47" fmla="*/ 117154 w 574969"/>
              <a:gd name="connsiteY47" fmla="*/ 156814 h 533676"/>
              <a:gd name="connsiteX48" fmla="*/ 100194 w 574969"/>
              <a:gd name="connsiteY48" fmla="*/ 173774 h 533676"/>
              <a:gd name="connsiteX49" fmla="*/ 100194 w 574969"/>
              <a:gd name="connsiteY49" fmla="*/ 283262 h 533676"/>
              <a:gd name="connsiteX50" fmla="*/ 100395 w 574969"/>
              <a:gd name="connsiteY50" fmla="*/ 284259 h 533676"/>
              <a:gd name="connsiteX51" fmla="*/ 100194 w 574969"/>
              <a:gd name="connsiteY51" fmla="*/ 285254 h 533676"/>
              <a:gd name="connsiteX52" fmla="*/ 117154 w 574969"/>
              <a:gd name="connsiteY52" fmla="*/ 302215 h 533676"/>
              <a:gd name="connsiteX53" fmla="*/ 170864 w 574969"/>
              <a:gd name="connsiteY53" fmla="*/ 302215 h 533676"/>
              <a:gd name="connsiteX54" fmla="*/ 187825 w 574969"/>
              <a:gd name="connsiteY54" fmla="*/ 285254 h 533676"/>
              <a:gd name="connsiteX55" fmla="*/ 170864 w 574969"/>
              <a:gd name="connsiteY55" fmla="*/ 268294 h 533676"/>
              <a:gd name="connsiteX56" fmla="*/ 134114 w 574969"/>
              <a:gd name="connsiteY56" fmla="*/ 268294 h 533676"/>
              <a:gd name="connsiteX57" fmla="*/ 134114 w 574969"/>
              <a:gd name="connsiteY57" fmla="*/ 173774 h 533676"/>
              <a:gd name="connsiteX58" fmla="*/ 117154 w 574969"/>
              <a:gd name="connsiteY58" fmla="*/ 156814 h 533676"/>
              <a:gd name="connsiteX59" fmla="*/ 281580 w 574969"/>
              <a:gd name="connsiteY59" fmla="*/ 54 h 533676"/>
              <a:gd name="connsiteX60" fmla="*/ 566196 w 574969"/>
              <a:gd name="connsiteY60" fmla="*/ 207804 h 533676"/>
              <a:gd name="connsiteX61" fmla="*/ 480255 w 574969"/>
              <a:gd name="connsiteY61" fmla="*/ 390685 h 533676"/>
              <a:gd name="connsiteX62" fmla="*/ 257731 w 574969"/>
              <a:gd name="connsiteY62" fmla="*/ 527240 h 533676"/>
              <a:gd name="connsiteX63" fmla="*/ 249978 w 574969"/>
              <a:gd name="connsiteY63" fmla="*/ 455803 h 533676"/>
              <a:gd name="connsiteX64" fmla="*/ 0 w 574969"/>
              <a:gd name="connsiteY64" fmla="*/ 228693 h 533676"/>
              <a:gd name="connsiteX65" fmla="*/ 281580 w 574969"/>
              <a:gd name="connsiteY65" fmla="*/ 54 h 533676"/>
              <a:gd name="connsiteX0" fmla="*/ 399787 w 574969"/>
              <a:gd name="connsiteY0" fmla="*/ 156841 h 533703"/>
              <a:gd name="connsiteX1" fmla="*/ 382827 w 574969"/>
              <a:gd name="connsiteY1" fmla="*/ 173801 h 533703"/>
              <a:gd name="connsiteX2" fmla="*/ 382827 w 574969"/>
              <a:gd name="connsiteY2" fmla="*/ 283289 h 533703"/>
              <a:gd name="connsiteX3" fmla="*/ 383028 w 574969"/>
              <a:gd name="connsiteY3" fmla="*/ 284286 h 533703"/>
              <a:gd name="connsiteX4" fmla="*/ 382827 w 574969"/>
              <a:gd name="connsiteY4" fmla="*/ 285282 h 533703"/>
              <a:gd name="connsiteX5" fmla="*/ 399787 w 574969"/>
              <a:gd name="connsiteY5" fmla="*/ 302242 h 533703"/>
              <a:gd name="connsiteX6" fmla="*/ 455000 w 574969"/>
              <a:gd name="connsiteY6" fmla="*/ 302242 h 533703"/>
              <a:gd name="connsiteX7" fmla="*/ 471960 w 574969"/>
              <a:gd name="connsiteY7" fmla="*/ 285282 h 533703"/>
              <a:gd name="connsiteX8" fmla="*/ 455000 w 574969"/>
              <a:gd name="connsiteY8" fmla="*/ 268322 h 533703"/>
              <a:gd name="connsiteX9" fmla="*/ 416747 w 574969"/>
              <a:gd name="connsiteY9" fmla="*/ 268322 h 533703"/>
              <a:gd name="connsiteX10" fmla="*/ 416747 w 574969"/>
              <a:gd name="connsiteY10" fmla="*/ 249264 h 533703"/>
              <a:gd name="connsiteX11" fmla="*/ 455000 w 574969"/>
              <a:gd name="connsiteY11" fmla="*/ 249264 h 533703"/>
              <a:gd name="connsiteX12" fmla="*/ 471960 w 574969"/>
              <a:gd name="connsiteY12" fmla="*/ 232304 h 533703"/>
              <a:gd name="connsiteX13" fmla="*/ 455000 w 574969"/>
              <a:gd name="connsiteY13" fmla="*/ 215344 h 533703"/>
              <a:gd name="connsiteX14" fmla="*/ 416747 w 574969"/>
              <a:gd name="connsiteY14" fmla="*/ 215344 h 533703"/>
              <a:gd name="connsiteX15" fmla="*/ 416747 w 574969"/>
              <a:gd name="connsiteY15" fmla="*/ 190761 h 533703"/>
              <a:gd name="connsiteX16" fmla="*/ 455000 w 574969"/>
              <a:gd name="connsiteY16" fmla="*/ 190761 h 533703"/>
              <a:gd name="connsiteX17" fmla="*/ 471960 w 574969"/>
              <a:gd name="connsiteY17" fmla="*/ 173801 h 533703"/>
              <a:gd name="connsiteX18" fmla="*/ 455000 w 574969"/>
              <a:gd name="connsiteY18" fmla="*/ 156841 h 533703"/>
              <a:gd name="connsiteX19" fmla="*/ 399788 w 574969"/>
              <a:gd name="connsiteY19" fmla="*/ 156841 h 533703"/>
              <a:gd name="connsiteX20" fmla="*/ 399787 w 574969"/>
              <a:gd name="connsiteY20" fmla="*/ 156841 h 533703"/>
              <a:gd name="connsiteX21" fmla="*/ 264989 w 574969"/>
              <a:gd name="connsiteY21" fmla="*/ 156841 h 533703"/>
              <a:gd name="connsiteX22" fmla="*/ 248029 w 574969"/>
              <a:gd name="connsiteY22" fmla="*/ 173801 h 533703"/>
              <a:gd name="connsiteX23" fmla="*/ 248029 w 574969"/>
              <a:gd name="connsiteY23" fmla="*/ 283289 h 533703"/>
              <a:gd name="connsiteX24" fmla="*/ 264989 w 574969"/>
              <a:gd name="connsiteY24" fmla="*/ 300250 h 533703"/>
              <a:gd name="connsiteX25" fmla="*/ 281949 w 574969"/>
              <a:gd name="connsiteY25" fmla="*/ 283289 h 533703"/>
              <a:gd name="connsiteX26" fmla="*/ 281949 w 574969"/>
              <a:gd name="connsiteY26" fmla="*/ 225335 h 533703"/>
              <a:gd name="connsiteX27" fmla="*/ 332951 w 574969"/>
              <a:gd name="connsiteY27" fmla="*/ 292748 h 533703"/>
              <a:gd name="connsiteX28" fmla="*/ 342333 w 574969"/>
              <a:gd name="connsiteY28" fmla="*/ 298694 h 533703"/>
              <a:gd name="connsiteX29" fmla="*/ 343447 w 574969"/>
              <a:gd name="connsiteY29" fmla="*/ 299075 h 533703"/>
              <a:gd name="connsiteX30" fmla="*/ 344532 w 574969"/>
              <a:gd name="connsiteY30" fmla="*/ 299294 h 533703"/>
              <a:gd name="connsiteX31" fmla="*/ 349266 w 574969"/>
              <a:gd name="connsiteY31" fmla="*/ 300250 h 533703"/>
              <a:gd name="connsiteX32" fmla="*/ 366227 w 574969"/>
              <a:gd name="connsiteY32" fmla="*/ 283289 h 533703"/>
              <a:gd name="connsiteX33" fmla="*/ 366227 w 574969"/>
              <a:gd name="connsiteY33" fmla="*/ 173801 h 533703"/>
              <a:gd name="connsiteX34" fmla="*/ 349266 w 574969"/>
              <a:gd name="connsiteY34" fmla="*/ 156841 h 533703"/>
              <a:gd name="connsiteX35" fmla="*/ 332306 w 574969"/>
              <a:gd name="connsiteY35" fmla="*/ 173801 h 533703"/>
              <a:gd name="connsiteX36" fmla="*/ 332306 w 574969"/>
              <a:gd name="connsiteY36" fmla="*/ 235675 h 533703"/>
              <a:gd name="connsiteX37" fmla="*/ 284027 w 574969"/>
              <a:gd name="connsiteY37" fmla="*/ 171860 h 533703"/>
              <a:gd name="connsiteX38" fmla="*/ 281021 w 574969"/>
              <a:gd name="connsiteY38" fmla="*/ 169203 h 533703"/>
              <a:gd name="connsiteX39" fmla="*/ 264989 w 574969"/>
              <a:gd name="connsiteY39" fmla="*/ 156841 h 533703"/>
              <a:gd name="connsiteX40" fmla="*/ 214632 w 574969"/>
              <a:gd name="connsiteY40" fmla="*/ 156841 h 533703"/>
              <a:gd name="connsiteX41" fmla="*/ 197672 w 574969"/>
              <a:gd name="connsiteY41" fmla="*/ 173801 h 533703"/>
              <a:gd name="connsiteX42" fmla="*/ 197672 w 574969"/>
              <a:gd name="connsiteY42" fmla="*/ 283289 h 533703"/>
              <a:gd name="connsiteX43" fmla="*/ 214632 w 574969"/>
              <a:gd name="connsiteY43" fmla="*/ 300250 h 533703"/>
              <a:gd name="connsiteX44" fmla="*/ 231592 w 574969"/>
              <a:gd name="connsiteY44" fmla="*/ 283289 h 533703"/>
              <a:gd name="connsiteX45" fmla="*/ 231592 w 574969"/>
              <a:gd name="connsiteY45" fmla="*/ 173801 h 533703"/>
              <a:gd name="connsiteX46" fmla="*/ 214632 w 574969"/>
              <a:gd name="connsiteY46" fmla="*/ 156841 h 533703"/>
              <a:gd name="connsiteX47" fmla="*/ 117154 w 574969"/>
              <a:gd name="connsiteY47" fmla="*/ 156841 h 533703"/>
              <a:gd name="connsiteX48" fmla="*/ 100194 w 574969"/>
              <a:gd name="connsiteY48" fmla="*/ 173801 h 533703"/>
              <a:gd name="connsiteX49" fmla="*/ 100194 w 574969"/>
              <a:gd name="connsiteY49" fmla="*/ 283289 h 533703"/>
              <a:gd name="connsiteX50" fmla="*/ 100395 w 574969"/>
              <a:gd name="connsiteY50" fmla="*/ 284286 h 533703"/>
              <a:gd name="connsiteX51" fmla="*/ 100194 w 574969"/>
              <a:gd name="connsiteY51" fmla="*/ 285281 h 533703"/>
              <a:gd name="connsiteX52" fmla="*/ 117154 w 574969"/>
              <a:gd name="connsiteY52" fmla="*/ 302242 h 533703"/>
              <a:gd name="connsiteX53" fmla="*/ 170864 w 574969"/>
              <a:gd name="connsiteY53" fmla="*/ 302242 h 533703"/>
              <a:gd name="connsiteX54" fmla="*/ 187825 w 574969"/>
              <a:gd name="connsiteY54" fmla="*/ 285281 h 533703"/>
              <a:gd name="connsiteX55" fmla="*/ 170864 w 574969"/>
              <a:gd name="connsiteY55" fmla="*/ 268321 h 533703"/>
              <a:gd name="connsiteX56" fmla="*/ 134114 w 574969"/>
              <a:gd name="connsiteY56" fmla="*/ 268321 h 533703"/>
              <a:gd name="connsiteX57" fmla="*/ 134114 w 574969"/>
              <a:gd name="connsiteY57" fmla="*/ 173801 h 533703"/>
              <a:gd name="connsiteX58" fmla="*/ 117154 w 574969"/>
              <a:gd name="connsiteY58" fmla="*/ 156841 h 533703"/>
              <a:gd name="connsiteX59" fmla="*/ 281580 w 574969"/>
              <a:gd name="connsiteY59" fmla="*/ 81 h 533703"/>
              <a:gd name="connsiteX60" fmla="*/ 566196 w 574969"/>
              <a:gd name="connsiteY60" fmla="*/ 207831 h 533703"/>
              <a:gd name="connsiteX61" fmla="*/ 480255 w 574969"/>
              <a:gd name="connsiteY61" fmla="*/ 390712 h 533703"/>
              <a:gd name="connsiteX62" fmla="*/ 257731 w 574969"/>
              <a:gd name="connsiteY62" fmla="*/ 527267 h 533703"/>
              <a:gd name="connsiteX63" fmla="*/ 249978 w 574969"/>
              <a:gd name="connsiteY63" fmla="*/ 455830 h 533703"/>
              <a:gd name="connsiteX64" fmla="*/ 0 w 574969"/>
              <a:gd name="connsiteY64" fmla="*/ 228720 h 533703"/>
              <a:gd name="connsiteX65" fmla="*/ 281580 w 574969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760 h 533622"/>
              <a:gd name="connsiteX1" fmla="*/ 382827 w 566315"/>
              <a:gd name="connsiteY1" fmla="*/ 173720 h 533622"/>
              <a:gd name="connsiteX2" fmla="*/ 382827 w 566315"/>
              <a:gd name="connsiteY2" fmla="*/ 283208 h 533622"/>
              <a:gd name="connsiteX3" fmla="*/ 383028 w 566315"/>
              <a:gd name="connsiteY3" fmla="*/ 284205 h 533622"/>
              <a:gd name="connsiteX4" fmla="*/ 382827 w 566315"/>
              <a:gd name="connsiteY4" fmla="*/ 285201 h 533622"/>
              <a:gd name="connsiteX5" fmla="*/ 399787 w 566315"/>
              <a:gd name="connsiteY5" fmla="*/ 302161 h 533622"/>
              <a:gd name="connsiteX6" fmla="*/ 455000 w 566315"/>
              <a:gd name="connsiteY6" fmla="*/ 302161 h 533622"/>
              <a:gd name="connsiteX7" fmla="*/ 471960 w 566315"/>
              <a:gd name="connsiteY7" fmla="*/ 285201 h 533622"/>
              <a:gd name="connsiteX8" fmla="*/ 455000 w 566315"/>
              <a:gd name="connsiteY8" fmla="*/ 268241 h 533622"/>
              <a:gd name="connsiteX9" fmla="*/ 416747 w 566315"/>
              <a:gd name="connsiteY9" fmla="*/ 268241 h 533622"/>
              <a:gd name="connsiteX10" fmla="*/ 416747 w 566315"/>
              <a:gd name="connsiteY10" fmla="*/ 249183 h 533622"/>
              <a:gd name="connsiteX11" fmla="*/ 455000 w 566315"/>
              <a:gd name="connsiteY11" fmla="*/ 249183 h 533622"/>
              <a:gd name="connsiteX12" fmla="*/ 471960 w 566315"/>
              <a:gd name="connsiteY12" fmla="*/ 232223 h 533622"/>
              <a:gd name="connsiteX13" fmla="*/ 455000 w 566315"/>
              <a:gd name="connsiteY13" fmla="*/ 215263 h 533622"/>
              <a:gd name="connsiteX14" fmla="*/ 416747 w 566315"/>
              <a:gd name="connsiteY14" fmla="*/ 215263 h 533622"/>
              <a:gd name="connsiteX15" fmla="*/ 416747 w 566315"/>
              <a:gd name="connsiteY15" fmla="*/ 190680 h 533622"/>
              <a:gd name="connsiteX16" fmla="*/ 455000 w 566315"/>
              <a:gd name="connsiteY16" fmla="*/ 190680 h 533622"/>
              <a:gd name="connsiteX17" fmla="*/ 471960 w 566315"/>
              <a:gd name="connsiteY17" fmla="*/ 173720 h 533622"/>
              <a:gd name="connsiteX18" fmla="*/ 455000 w 566315"/>
              <a:gd name="connsiteY18" fmla="*/ 156760 h 533622"/>
              <a:gd name="connsiteX19" fmla="*/ 399788 w 566315"/>
              <a:gd name="connsiteY19" fmla="*/ 156760 h 533622"/>
              <a:gd name="connsiteX20" fmla="*/ 399787 w 566315"/>
              <a:gd name="connsiteY20" fmla="*/ 156760 h 533622"/>
              <a:gd name="connsiteX21" fmla="*/ 264989 w 566315"/>
              <a:gd name="connsiteY21" fmla="*/ 156760 h 533622"/>
              <a:gd name="connsiteX22" fmla="*/ 248029 w 566315"/>
              <a:gd name="connsiteY22" fmla="*/ 173720 h 533622"/>
              <a:gd name="connsiteX23" fmla="*/ 248029 w 566315"/>
              <a:gd name="connsiteY23" fmla="*/ 283208 h 533622"/>
              <a:gd name="connsiteX24" fmla="*/ 264989 w 566315"/>
              <a:gd name="connsiteY24" fmla="*/ 300169 h 533622"/>
              <a:gd name="connsiteX25" fmla="*/ 281949 w 566315"/>
              <a:gd name="connsiteY25" fmla="*/ 283208 h 533622"/>
              <a:gd name="connsiteX26" fmla="*/ 281949 w 566315"/>
              <a:gd name="connsiteY26" fmla="*/ 225254 h 533622"/>
              <a:gd name="connsiteX27" fmla="*/ 332951 w 566315"/>
              <a:gd name="connsiteY27" fmla="*/ 292667 h 533622"/>
              <a:gd name="connsiteX28" fmla="*/ 342333 w 566315"/>
              <a:gd name="connsiteY28" fmla="*/ 298613 h 533622"/>
              <a:gd name="connsiteX29" fmla="*/ 343447 w 566315"/>
              <a:gd name="connsiteY29" fmla="*/ 298994 h 533622"/>
              <a:gd name="connsiteX30" fmla="*/ 344532 w 566315"/>
              <a:gd name="connsiteY30" fmla="*/ 299213 h 533622"/>
              <a:gd name="connsiteX31" fmla="*/ 349266 w 566315"/>
              <a:gd name="connsiteY31" fmla="*/ 300169 h 533622"/>
              <a:gd name="connsiteX32" fmla="*/ 366227 w 566315"/>
              <a:gd name="connsiteY32" fmla="*/ 283208 h 533622"/>
              <a:gd name="connsiteX33" fmla="*/ 366227 w 566315"/>
              <a:gd name="connsiteY33" fmla="*/ 173720 h 533622"/>
              <a:gd name="connsiteX34" fmla="*/ 349266 w 566315"/>
              <a:gd name="connsiteY34" fmla="*/ 156760 h 533622"/>
              <a:gd name="connsiteX35" fmla="*/ 332306 w 566315"/>
              <a:gd name="connsiteY35" fmla="*/ 173720 h 533622"/>
              <a:gd name="connsiteX36" fmla="*/ 332306 w 566315"/>
              <a:gd name="connsiteY36" fmla="*/ 235594 h 533622"/>
              <a:gd name="connsiteX37" fmla="*/ 284027 w 566315"/>
              <a:gd name="connsiteY37" fmla="*/ 171779 h 533622"/>
              <a:gd name="connsiteX38" fmla="*/ 281021 w 566315"/>
              <a:gd name="connsiteY38" fmla="*/ 169122 h 533622"/>
              <a:gd name="connsiteX39" fmla="*/ 264989 w 566315"/>
              <a:gd name="connsiteY39" fmla="*/ 156760 h 533622"/>
              <a:gd name="connsiteX40" fmla="*/ 214632 w 566315"/>
              <a:gd name="connsiteY40" fmla="*/ 156760 h 533622"/>
              <a:gd name="connsiteX41" fmla="*/ 197672 w 566315"/>
              <a:gd name="connsiteY41" fmla="*/ 173720 h 533622"/>
              <a:gd name="connsiteX42" fmla="*/ 197672 w 566315"/>
              <a:gd name="connsiteY42" fmla="*/ 283208 h 533622"/>
              <a:gd name="connsiteX43" fmla="*/ 214632 w 566315"/>
              <a:gd name="connsiteY43" fmla="*/ 300169 h 533622"/>
              <a:gd name="connsiteX44" fmla="*/ 231592 w 566315"/>
              <a:gd name="connsiteY44" fmla="*/ 283208 h 533622"/>
              <a:gd name="connsiteX45" fmla="*/ 231592 w 566315"/>
              <a:gd name="connsiteY45" fmla="*/ 173720 h 533622"/>
              <a:gd name="connsiteX46" fmla="*/ 214632 w 566315"/>
              <a:gd name="connsiteY46" fmla="*/ 156760 h 533622"/>
              <a:gd name="connsiteX47" fmla="*/ 117154 w 566315"/>
              <a:gd name="connsiteY47" fmla="*/ 156760 h 533622"/>
              <a:gd name="connsiteX48" fmla="*/ 100194 w 566315"/>
              <a:gd name="connsiteY48" fmla="*/ 173720 h 533622"/>
              <a:gd name="connsiteX49" fmla="*/ 100194 w 566315"/>
              <a:gd name="connsiteY49" fmla="*/ 283208 h 533622"/>
              <a:gd name="connsiteX50" fmla="*/ 100395 w 566315"/>
              <a:gd name="connsiteY50" fmla="*/ 284205 h 533622"/>
              <a:gd name="connsiteX51" fmla="*/ 100194 w 566315"/>
              <a:gd name="connsiteY51" fmla="*/ 285200 h 533622"/>
              <a:gd name="connsiteX52" fmla="*/ 117154 w 566315"/>
              <a:gd name="connsiteY52" fmla="*/ 302161 h 533622"/>
              <a:gd name="connsiteX53" fmla="*/ 170864 w 566315"/>
              <a:gd name="connsiteY53" fmla="*/ 302161 h 533622"/>
              <a:gd name="connsiteX54" fmla="*/ 187825 w 566315"/>
              <a:gd name="connsiteY54" fmla="*/ 285200 h 533622"/>
              <a:gd name="connsiteX55" fmla="*/ 170864 w 566315"/>
              <a:gd name="connsiteY55" fmla="*/ 268240 h 533622"/>
              <a:gd name="connsiteX56" fmla="*/ 134114 w 566315"/>
              <a:gd name="connsiteY56" fmla="*/ 268240 h 533622"/>
              <a:gd name="connsiteX57" fmla="*/ 134114 w 566315"/>
              <a:gd name="connsiteY57" fmla="*/ 173720 h 533622"/>
              <a:gd name="connsiteX58" fmla="*/ 117154 w 566315"/>
              <a:gd name="connsiteY58" fmla="*/ 156760 h 533622"/>
              <a:gd name="connsiteX59" fmla="*/ 281580 w 566315"/>
              <a:gd name="connsiteY59" fmla="*/ 0 h 533622"/>
              <a:gd name="connsiteX60" fmla="*/ 566196 w 566315"/>
              <a:gd name="connsiteY60" fmla="*/ 207750 h 533622"/>
              <a:gd name="connsiteX61" fmla="*/ 480255 w 566315"/>
              <a:gd name="connsiteY61" fmla="*/ 390631 h 533622"/>
              <a:gd name="connsiteX62" fmla="*/ 257731 w 566315"/>
              <a:gd name="connsiteY62" fmla="*/ 527186 h 533622"/>
              <a:gd name="connsiteX63" fmla="*/ 249978 w 566315"/>
              <a:gd name="connsiteY63" fmla="*/ 455749 h 533622"/>
              <a:gd name="connsiteX64" fmla="*/ 0 w 566315"/>
              <a:gd name="connsiteY64" fmla="*/ 228639 h 533622"/>
              <a:gd name="connsiteX65" fmla="*/ 281580 w 566315"/>
              <a:gd name="connsiteY65" fmla="*/ 0 h 5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66315" h="533622">
                <a:moveTo>
                  <a:pt x="399787" y="156760"/>
                </a:moveTo>
                <a:cubicBezTo>
                  <a:pt x="390420" y="156760"/>
                  <a:pt x="382827" y="164353"/>
                  <a:pt x="382827" y="173720"/>
                </a:cubicBezTo>
                <a:lnTo>
                  <a:pt x="382827" y="283208"/>
                </a:lnTo>
                <a:cubicBezTo>
                  <a:pt x="382827" y="283546"/>
                  <a:pt x="382837" y="283882"/>
                  <a:pt x="383028" y="284205"/>
                </a:cubicBezTo>
                <a:lnTo>
                  <a:pt x="382827" y="285201"/>
                </a:lnTo>
                <a:cubicBezTo>
                  <a:pt x="382827" y="294568"/>
                  <a:pt x="390420" y="302161"/>
                  <a:pt x="399787" y="302161"/>
                </a:cubicBezTo>
                <a:lnTo>
                  <a:pt x="455000" y="302161"/>
                </a:lnTo>
                <a:cubicBezTo>
                  <a:pt x="464367" y="302161"/>
                  <a:pt x="471960" y="294568"/>
                  <a:pt x="471960" y="285201"/>
                </a:cubicBezTo>
                <a:cubicBezTo>
                  <a:pt x="471960" y="275834"/>
                  <a:pt x="464367" y="268241"/>
                  <a:pt x="455000" y="268241"/>
                </a:cubicBezTo>
                <a:lnTo>
                  <a:pt x="416747" y="268241"/>
                </a:lnTo>
                <a:lnTo>
                  <a:pt x="416747" y="249183"/>
                </a:lnTo>
                <a:lnTo>
                  <a:pt x="455000" y="249183"/>
                </a:lnTo>
                <a:cubicBezTo>
                  <a:pt x="464367" y="249183"/>
                  <a:pt x="471960" y="241590"/>
                  <a:pt x="471960" y="232223"/>
                </a:cubicBezTo>
                <a:cubicBezTo>
                  <a:pt x="471960" y="222856"/>
                  <a:pt x="464367" y="215263"/>
                  <a:pt x="455000" y="215263"/>
                </a:cubicBezTo>
                <a:lnTo>
                  <a:pt x="416747" y="215263"/>
                </a:lnTo>
                <a:lnTo>
                  <a:pt x="416747" y="190680"/>
                </a:lnTo>
                <a:lnTo>
                  <a:pt x="455000" y="190680"/>
                </a:lnTo>
                <a:cubicBezTo>
                  <a:pt x="464367" y="190680"/>
                  <a:pt x="471960" y="183087"/>
                  <a:pt x="471960" y="173720"/>
                </a:cubicBezTo>
                <a:cubicBezTo>
                  <a:pt x="471960" y="164353"/>
                  <a:pt x="464367" y="156760"/>
                  <a:pt x="455000" y="156760"/>
                </a:cubicBezTo>
                <a:lnTo>
                  <a:pt x="399788" y="156760"/>
                </a:lnTo>
                <a:lnTo>
                  <a:pt x="399787" y="156760"/>
                </a:lnTo>
                <a:close/>
                <a:moveTo>
                  <a:pt x="264989" y="156760"/>
                </a:moveTo>
                <a:cubicBezTo>
                  <a:pt x="255622" y="156760"/>
                  <a:pt x="248029" y="164353"/>
                  <a:pt x="248029" y="173720"/>
                </a:cubicBezTo>
                <a:lnTo>
                  <a:pt x="248029" y="283208"/>
                </a:lnTo>
                <a:cubicBezTo>
                  <a:pt x="248029" y="292575"/>
                  <a:pt x="255622" y="300169"/>
                  <a:pt x="264989" y="300169"/>
                </a:cubicBezTo>
                <a:cubicBezTo>
                  <a:pt x="274356" y="300169"/>
                  <a:pt x="281949" y="292575"/>
                  <a:pt x="281949" y="283208"/>
                </a:cubicBezTo>
                <a:lnTo>
                  <a:pt x="281949" y="225254"/>
                </a:lnTo>
                <a:lnTo>
                  <a:pt x="332951" y="292667"/>
                </a:lnTo>
                <a:cubicBezTo>
                  <a:pt x="335361" y="295853"/>
                  <a:pt x="338678" y="297948"/>
                  <a:pt x="342333" y="298613"/>
                </a:cubicBezTo>
                <a:cubicBezTo>
                  <a:pt x="342662" y="298840"/>
                  <a:pt x="343027" y="298989"/>
                  <a:pt x="343447" y="298994"/>
                </a:cubicBezTo>
                <a:cubicBezTo>
                  <a:pt x="343789" y="299184"/>
                  <a:pt x="344156" y="299239"/>
                  <a:pt x="344532" y="299213"/>
                </a:cubicBezTo>
                <a:lnTo>
                  <a:pt x="349266" y="300169"/>
                </a:lnTo>
                <a:cubicBezTo>
                  <a:pt x="358633" y="300169"/>
                  <a:pt x="366227" y="292575"/>
                  <a:pt x="366227" y="283208"/>
                </a:cubicBezTo>
                <a:lnTo>
                  <a:pt x="366227" y="173720"/>
                </a:lnTo>
                <a:cubicBezTo>
                  <a:pt x="366227" y="164353"/>
                  <a:pt x="358633" y="156760"/>
                  <a:pt x="349266" y="156760"/>
                </a:cubicBezTo>
                <a:cubicBezTo>
                  <a:pt x="339900" y="156760"/>
                  <a:pt x="332306" y="164353"/>
                  <a:pt x="332306" y="173720"/>
                </a:cubicBezTo>
                <a:lnTo>
                  <a:pt x="332306" y="235594"/>
                </a:lnTo>
                <a:lnTo>
                  <a:pt x="284027" y="171779"/>
                </a:lnTo>
                <a:cubicBezTo>
                  <a:pt x="283194" y="170678"/>
                  <a:pt x="282252" y="169706"/>
                  <a:pt x="281021" y="169122"/>
                </a:cubicBezTo>
                <a:cubicBezTo>
                  <a:pt x="279266" y="161951"/>
                  <a:pt x="272734" y="156760"/>
                  <a:pt x="264989" y="156760"/>
                </a:cubicBezTo>
                <a:close/>
                <a:moveTo>
                  <a:pt x="214632" y="156760"/>
                </a:moveTo>
                <a:cubicBezTo>
                  <a:pt x="205265" y="156760"/>
                  <a:pt x="197672" y="164353"/>
                  <a:pt x="197672" y="173720"/>
                </a:cubicBezTo>
                <a:lnTo>
                  <a:pt x="197672" y="283208"/>
                </a:lnTo>
                <a:cubicBezTo>
                  <a:pt x="197672" y="292575"/>
                  <a:pt x="205265" y="300169"/>
                  <a:pt x="214632" y="300169"/>
                </a:cubicBezTo>
                <a:cubicBezTo>
                  <a:pt x="223999" y="300169"/>
                  <a:pt x="231592" y="292575"/>
                  <a:pt x="231592" y="283208"/>
                </a:cubicBezTo>
                <a:lnTo>
                  <a:pt x="231592" y="173720"/>
                </a:lnTo>
                <a:cubicBezTo>
                  <a:pt x="231592" y="164353"/>
                  <a:pt x="223999" y="156760"/>
                  <a:pt x="214632" y="156760"/>
                </a:cubicBezTo>
                <a:close/>
                <a:moveTo>
                  <a:pt x="117154" y="156760"/>
                </a:moveTo>
                <a:cubicBezTo>
                  <a:pt x="107787" y="156760"/>
                  <a:pt x="100194" y="164353"/>
                  <a:pt x="100194" y="173720"/>
                </a:cubicBezTo>
                <a:lnTo>
                  <a:pt x="100194" y="283208"/>
                </a:lnTo>
                <a:cubicBezTo>
                  <a:pt x="100194" y="283546"/>
                  <a:pt x="100204" y="283882"/>
                  <a:pt x="100395" y="284205"/>
                </a:cubicBezTo>
                <a:lnTo>
                  <a:pt x="100194" y="285200"/>
                </a:lnTo>
                <a:cubicBezTo>
                  <a:pt x="100194" y="294567"/>
                  <a:pt x="107787" y="302161"/>
                  <a:pt x="117154" y="302161"/>
                </a:cubicBezTo>
                <a:lnTo>
                  <a:pt x="170864" y="302161"/>
                </a:lnTo>
                <a:cubicBezTo>
                  <a:pt x="180231" y="302161"/>
                  <a:pt x="187825" y="294567"/>
                  <a:pt x="187825" y="285200"/>
                </a:cubicBezTo>
                <a:cubicBezTo>
                  <a:pt x="187825" y="275834"/>
                  <a:pt x="180231" y="268240"/>
                  <a:pt x="170864" y="268240"/>
                </a:cubicBezTo>
                <a:lnTo>
                  <a:pt x="134114" y="268240"/>
                </a:lnTo>
                <a:lnTo>
                  <a:pt x="134114" y="173720"/>
                </a:lnTo>
                <a:cubicBezTo>
                  <a:pt x="134114" y="164353"/>
                  <a:pt x="126521" y="156760"/>
                  <a:pt x="117154" y="156760"/>
                </a:cubicBezTo>
                <a:close/>
                <a:moveTo>
                  <a:pt x="281580" y="0"/>
                </a:moveTo>
                <a:cubicBezTo>
                  <a:pt x="436152" y="601"/>
                  <a:pt x="561043" y="105819"/>
                  <a:pt x="566196" y="207750"/>
                </a:cubicBezTo>
                <a:cubicBezTo>
                  <a:pt x="568695" y="310611"/>
                  <a:pt x="531666" y="337392"/>
                  <a:pt x="480255" y="390631"/>
                </a:cubicBezTo>
                <a:cubicBezTo>
                  <a:pt x="412554" y="454576"/>
                  <a:pt x="256704" y="560853"/>
                  <a:pt x="257731" y="527186"/>
                </a:cubicBezTo>
                <a:cubicBezTo>
                  <a:pt x="258231" y="506785"/>
                  <a:pt x="277512" y="463818"/>
                  <a:pt x="249978" y="455749"/>
                </a:cubicBezTo>
                <a:cubicBezTo>
                  <a:pt x="109337" y="443096"/>
                  <a:pt x="0" y="346236"/>
                  <a:pt x="0" y="228639"/>
                </a:cubicBezTo>
                <a:cubicBezTo>
                  <a:pt x="0" y="102366"/>
                  <a:pt x="126068" y="0"/>
                  <a:pt x="2815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6" name="Rounded Rectangle 5">
            <a:extLst>
              <a:ext uri="{FF2B5EF4-FFF2-40B4-BE49-F238E27FC236}">
                <a16:creationId xmlns="" xmlns:a16="http://schemas.microsoft.com/office/drawing/2014/main" id="{DC87DC00-92AD-49D7-8EAA-F2775DE6D90C}"/>
              </a:ext>
            </a:extLst>
          </p:cNvPr>
          <p:cNvSpPr>
            <a:spLocks noChangeAspect="1"/>
          </p:cNvSpPr>
          <p:nvPr/>
        </p:nvSpPr>
        <p:spPr>
          <a:xfrm>
            <a:off x="8942403" y="5140886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7" name="Rounded Rectangle 3">
            <a:extLst>
              <a:ext uri="{FF2B5EF4-FFF2-40B4-BE49-F238E27FC236}">
                <a16:creationId xmlns="" xmlns:a16="http://schemas.microsoft.com/office/drawing/2014/main" id="{499F2C02-A73D-4F69-AF80-FE64BFF560F5}"/>
              </a:ext>
            </a:extLst>
          </p:cNvPr>
          <p:cNvSpPr/>
          <p:nvPr/>
        </p:nvSpPr>
        <p:spPr>
          <a:xfrm>
            <a:off x="6457379" y="2003294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Rectangle 1">
            <a:extLst>
              <a:ext uri="{FF2B5EF4-FFF2-40B4-BE49-F238E27FC236}">
                <a16:creationId xmlns="" xmlns:a16="http://schemas.microsoft.com/office/drawing/2014/main" id="{D3FF5E47-5E30-4995-8150-AA20DDDC0CA5}"/>
              </a:ext>
            </a:extLst>
          </p:cNvPr>
          <p:cNvSpPr>
            <a:spLocks noChangeAspect="1"/>
          </p:cNvSpPr>
          <p:nvPr/>
        </p:nvSpPr>
        <p:spPr>
          <a:xfrm>
            <a:off x="9388304" y="633918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Rounded Rectangle 7">
            <a:extLst>
              <a:ext uri="{FF2B5EF4-FFF2-40B4-BE49-F238E27FC236}">
                <a16:creationId xmlns="" xmlns:a16="http://schemas.microsoft.com/office/drawing/2014/main" id="{0FC19649-34A5-46DD-BAEA-5C0EEF64B5A1}"/>
              </a:ext>
            </a:extLst>
          </p:cNvPr>
          <p:cNvSpPr>
            <a:spLocks noChangeAspect="1"/>
          </p:cNvSpPr>
          <p:nvPr/>
        </p:nvSpPr>
        <p:spPr>
          <a:xfrm>
            <a:off x="8372328" y="71100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1" name="Trapezoid 3">
            <a:extLst>
              <a:ext uri="{FF2B5EF4-FFF2-40B4-BE49-F238E27FC236}">
                <a16:creationId xmlns="" xmlns:a16="http://schemas.microsoft.com/office/drawing/2014/main" id="{40AD520A-32E1-4F5E-B5E9-47449920BAEB}"/>
              </a:ext>
            </a:extLst>
          </p:cNvPr>
          <p:cNvSpPr>
            <a:spLocks noChangeAspect="1"/>
          </p:cNvSpPr>
          <p:nvPr/>
        </p:nvSpPr>
        <p:spPr>
          <a:xfrm>
            <a:off x="6849479" y="3058370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Rounded Rectangle 8">
            <a:extLst>
              <a:ext uri="{FF2B5EF4-FFF2-40B4-BE49-F238E27FC236}">
                <a16:creationId xmlns="" xmlns:a16="http://schemas.microsoft.com/office/drawing/2014/main" id="{68709DCD-8BF1-4BCF-B209-AA30F35B3C6D}"/>
              </a:ext>
            </a:extLst>
          </p:cNvPr>
          <p:cNvSpPr/>
          <p:nvPr/>
        </p:nvSpPr>
        <p:spPr>
          <a:xfrm>
            <a:off x="7199204" y="5682837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Rounded Rectangle 1">
            <a:extLst>
              <a:ext uri="{FF2B5EF4-FFF2-40B4-BE49-F238E27FC236}">
                <a16:creationId xmlns="" xmlns:a16="http://schemas.microsoft.com/office/drawing/2014/main" id="{8537F3C3-51F3-47EB-A896-DF470D108F87}"/>
              </a:ext>
            </a:extLst>
          </p:cNvPr>
          <p:cNvSpPr>
            <a:spLocks noChangeAspect="1"/>
          </p:cNvSpPr>
          <p:nvPr/>
        </p:nvSpPr>
        <p:spPr>
          <a:xfrm>
            <a:off x="5495889" y="269660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Oval 2">
            <a:extLst>
              <a:ext uri="{FF2B5EF4-FFF2-40B4-BE49-F238E27FC236}">
                <a16:creationId xmlns="" xmlns:a16="http://schemas.microsoft.com/office/drawing/2014/main" id="{C80196C6-F2DA-403B-B361-7FA5367B2AD7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5">
            <a:extLst>
              <a:ext uri="{FF2B5EF4-FFF2-40B4-BE49-F238E27FC236}">
                <a16:creationId xmlns="" xmlns:a16="http://schemas.microsoft.com/office/drawing/2014/main" id="{8FC307E4-4D83-428C-A01F-DB1EA5A5C82F}"/>
              </a:ext>
            </a:extLst>
          </p:cNvPr>
          <p:cNvSpPr>
            <a:spLocks noChangeAspect="1"/>
          </p:cNvSpPr>
          <p:nvPr/>
        </p:nvSpPr>
        <p:spPr>
          <a:xfrm rot="10800000">
            <a:off x="8060194" y="5357905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="" xmlns:a16="http://schemas.microsoft.com/office/drawing/2014/main" id="{618E0A3A-AE54-42F1-82E0-958328CC5647}"/>
              </a:ext>
            </a:extLst>
          </p:cNvPr>
          <p:cNvSpPr>
            <a:spLocks/>
          </p:cNvSpPr>
          <p:nvPr/>
        </p:nvSpPr>
        <p:spPr>
          <a:xfrm>
            <a:off x="11350252" y="1933818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7" name="Oval 6">
            <a:extLst>
              <a:ext uri="{FF2B5EF4-FFF2-40B4-BE49-F238E27FC236}">
                <a16:creationId xmlns="" xmlns:a16="http://schemas.microsoft.com/office/drawing/2014/main" id="{DA2CFD45-7D5D-4222-BEFF-E8BF8BBB776E}"/>
              </a:ext>
            </a:extLst>
          </p:cNvPr>
          <p:cNvSpPr>
            <a:spLocks noChangeAspect="1"/>
          </p:cNvSpPr>
          <p:nvPr/>
        </p:nvSpPr>
        <p:spPr>
          <a:xfrm rot="678773">
            <a:off x="6177422" y="3393379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Rectangle 1">
            <a:extLst>
              <a:ext uri="{FF2B5EF4-FFF2-40B4-BE49-F238E27FC236}">
                <a16:creationId xmlns="" xmlns:a16="http://schemas.microsoft.com/office/drawing/2014/main" id="{37954B35-3941-4F24-87DD-EFA97DECDF15}"/>
              </a:ext>
            </a:extLst>
          </p:cNvPr>
          <p:cNvSpPr>
            <a:spLocks noChangeAspect="1"/>
          </p:cNvSpPr>
          <p:nvPr/>
        </p:nvSpPr>
        <p:spPr>
          <a:xfrm>
            <a:off x="11856534" y="3150657"/>
            <a:ext cx="218502" cy="215273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Freeform 14">
            <a:extLst>
              <a:ext uri="{FF2B5EF4-FFF2-40B4-BE49-F238E27FC236}">
                <a16:creationId xmlns="" xmlns:a16="http://schemas.microsoft.com/office/drawing/2014/main" id="{36F3F041-46CA-419B-88BA-AFB8FCD906F2}"/>
              </a:ext>
            </a:extLst>
          </p:cNvPr>
          <p:cNvSpPr>
            <a:spLocks noChangeAspect="1"/>
          </p:cNvSpPr>
          <p:nvPr/>
        </p:nvSpPr>
        <p:spPr>
          <a:xfrm>
            <a:off x="6529391" y="4701486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ounded Rectangle 4">
            <a:extLst>
              <a:ext uri="{FF2B5EF4-FFF2-40B4-BE49-F238E27FC236}">
                <a16:creationId xmlns="" xmlns:a16="http://schemas.microsoft.com/office/drawing/2014/main" id="{1EC94602-0104-4A93-99B9-225E69D6CA4F}"/>
              </a:ext>
            </a:extLst>
          </p:cNvPr>
          <p:cNvSpPr>
            <a:spLocks noChangeAspect="1"/>
          </p:cNvSpPr>
          <p:nvPr/>
        </p:nvSpPr>
        <p:spPr>
          <a:xfrm>
            <a:off x="10795528" y="5576177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1" name="Rounded Rectangle 9">
            <a:extLst>
              <a:ext uri="{FF2B5EF4-FFF2-40B4-BE49-F238E27FC236}">
                <a16:creationId xmlns="" xmlns:a16="http://schemas.microsoft.com/office/drawing/2014/main" id="{F2D2E281-3827-4570-8E95-1BDDB824F44D}"/>
              </a:ext>
            </a:extLst>
          </p:cNvPr>
          <p:cNvSpPr>
            <a:spLocks/>
          </p:cNvSpPr>
          <p:nvPr/>
        </p:nvSpPr>
        <p:spPr>
          <a:xfrm>
            <a:off x="5588429" y="4119673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Rounded Rectangle 7">
            <a:extLst>
              <a:ext uri="{FF2B5EF4-FFF2-40B4-BE49-F238E27FC236}">
                <a16:creationId xmlns="" xmlns:a16="http://schemas.microsoft.com/office/drawing/2014/main" id="{9B7294CC-56D6-4D69-83AC-BB4E9AC09084}"/>
              </a:ext>
            </a:extLst>
          </p:cNvPr>
          <p:cNvSpPr>
            <a:spLocks noChangeAspect="1"/>
          </p:cNvSpPr>
          <p:nvPr/>
        </p:nvSpPr>
        <p:spPr>
          <a:xfrm>
            <a:off x="10573546" y="184984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ounded Rectangle 1">
            <a:extLst>
              <a:ext uri="{FF2B5EF4-FFF2-40B4-BE49-F238E27FC236}">
                <a16:creationId xmlns="" xmlns:a16="http://schemas.microsoft.com/office/drawing/2014/main" id="{226CB93D-C414-4603-80FA-37B475FBE646}"/>
              </a:ext>
            </a:extLst>
          </p:cNvPr>
          <p:cNvSpPr/>
          <p:nvPr/>
        </p:nvSpPr>
        <p:spPr>
          <a:xfrm rot="2648398">
            <a:off x="10212893" y="528921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Freeform 20">
            <a:extLst>
              <a:ext uri="{FF2B5EF4-FFF2-40B4-BE49-F238E27FC236}">
                <a16:creationId xmlns="" xmlns:a16="http://schemas.microsoft.com/office/drawing/2014/main" id="{775FE64C-F807-4583-B285-B6AD012D8E51}"/>
              </a:ext>
            </a:extLst>
          </p:cNvPr>
          <p:cNvSpPr/>
          <p:nvPr/>
        </p:nvSpPr>
        <p:spPr>
          <a:xfrm flipH="1">
            <a:off x="9788764" y="6263762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Donut 6">
            <a:extLst>
              <a:ext uri="{FF2B5EF4-FFF2-40B4-BE49-F238E27FC236}">
                <a16:creationId xmlns="" xmlns:a16="http://schemas.microsoft.com/office/drawing/2014/main" id="{C028CA77-1F10-405A-AD50-7A9CA778F10A}"/>
              </a:ext>
            </a:extLst>
          </p:cNvPr>
          <p:cNvSpPr>
            <a:spLocks noChangeAspect="1"/>
          </p:cNvSpPr>
          <p:nvPr/>
        </p:nvSpPr>
        <p:spPr>
          <a:xfrm>
            <a:off x="11647294" y="4616186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22">
            <a:extLst>
              <a:ext uri="{FF2B5EF4-FFF2-40B4-BE49-F238E27FC236}">
                <a16:creationId xmlns="" xmlns:a16="http://schemas.microsoft.com/office/drawing/2014/main" id="{7362BF65-9D66-4FF5-A2B6-F8A0AE1B58BF}"/>
              </a:ext>
            </a:extLst>
          </p:cNvPr>
          <p:cNvSpPr>
            <a:spLocks noChangeAspect="1"/>
          </p:cNvSpPr>
          <p:nvPr/>
        </p:nvSpPr>
        <p:spPr>
          <a:xfrm rot="8580000">
            <a:off x="8038476" y="6190934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Oval 10">
            <a:extLst>
              <a:ext uri="{FF2B5EF4-FFF2-40B4-BE49-F238E27FC236}">
                <a16:creationId xmlns="" xmlns:a16="http://schemas.microsoft.com/office/drawing/2014/main" id="{960ABB59-33C6-488F-8A15-722A61D0B764}"/>
              </a:ext>
            </a:extLst>
          </p:cNvPr>
          <p:cNvSpPr/>
          <p:nvPr/>
        </p:nvSpPr>
        <p:spPr>
          <a:xfrm>
            <a:off x="11116909" y="3215454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Freeform 23">
            <a:extLst>
              <a:ext uri="{FF2B5EF4-FFF2-40B4-BE49-F238E27FC236}">
                <a16:creationId xmlns="" xmlns:a16="http://schemas.microsoft.com/office/drawing/2014/main" id="{036FD76F-9545-411F-939C-DF41ED863657}"/>
              </a:ext>
            </a:extLst>
          </p:cNvPr>
          <p:cNvSpPr>
            <a:spLocks noChangeAspect="1"/>
          </p:cNvSpPr>
          <p:nvPr/>
        </p:nvSpPr>
        <p:spPr>
          <a:xfrm flipH="1">
            <a:off x="9698960" y="1399804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Freeform 24">
            <a:extLst>
              <a:ext uri="{FF2B5EF4-FFF2-40B4-BE49-F238E27FC236}">
                <a16:creationId xmlns="" xmlns:a16="http://schemas.microsoft.com/office/drawing/2014/main" id="{31CAAE36-7632-495C-8737-3618542AD762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ectangle 6">
            <a:extLst>
              <a:ext uri="{FF2B5EF4-FFF2-40B4-BE49-F238E27FC236}">
                <a16:creationId xmlns="" xmlns:a16="http://schemas.microsoft.com/office/drawing/2014/main" id="{9AE21779-FCA2-4689-80E3-511D4A29396B}"/>
              </a:ext>
            </a:extLst>
          </p:cNvPr>
          <p:cNvSpPr>
            <a:spLocks noChangeAspect="1"/>
          </p:cNvSpPr>
          <p:nvPr/>
        </p:nvSpPr>
        <p:spPr>
          <a:xfrm>
            <a:off x="10760211" y="1197143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Down Arrow 1">
            <a:extLst>
              <a:ext uri="{FF2B5EF4-FFF2-40B4-BE49-F238E27FC236}">
                <a16:creationId xmlns="" xmlns:a16="http://schemas.microsoft.com/office/drawing/2014/main" id="{F9487D6C-6343-4CB1-BE87-2FBD700C398D}"/>
              </a:ext>
            </a:extLst>
          </p:cNvPr>
          <p:cNvSpPr>
            <a:spLocks noChangeAspect="1"/>
          </p:cNvSpPr>
          <p:nvPr/>
        </p:nvSpPr>
        <p:spPr>
          <a:xfrm>
            <a:off x="11638276" y="5924881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">
            <a:extLst>
              <a:ext uri="{FF2B5EF4-FFF2-40B4-BE49-F238E27FC236}">
                <a16:creationId xmlns="" xmlns:a16="http://schemas.microsoft.com/office/drawing/2014/main" id="{8C211A21-E6DF-4915-A0DB-60DCEFF35347}"/>
              </a:ext>
            </a:extLst>
          </p:cNvPr>
          <p:cNvSpPr>
            <a:spLocks noChangeAspect="1"/>
          </p:cNvSpPr>
          <p:nvPr/>
        </p:nvSpPr>
        <p:spPr>
          <a:xfrm>
            <a:off x="6453645" y="1046903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Down Arrow 1">
            <a:extLst>
              <a:ext uri="{FF2B5EF4-FFF2-40B4-BE49-F238E27FC236}">
                <a16:creationId xmlns="" xmlns:a16="http://schemas.microsoft.com/office/drawing/2014/main" id="{C7833722-2189-45C8-911A-C91231638D13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Trapezoid 1">
            <a:extLst>
              <a:ext uri="{FF2B5EF4-FFF2-40B4-BE49-F238E27FC236}">
                <a16:creationId xmlns="" xmlns:a16="http://schemas.microsoft.com/office/drawing/2014/main" id="{C2958EEC-3E11-4D42-8E2E-C137B89D9EB4}"/>
              </a:ext>
            </a:extLst>
          </p:cNvPr>
          <p:cNvSpPr>
            <a:spLocks noChangeAspect="1"/>
          </p:cNvSpPr>
          <p:nvPr/>
        </p:nvSpPr>
        <p:spPr>
          <a:xfrm rot="10800000">
            <a:off x="6721600" y="6241761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Donut 3">
            <a:extLst>
              <a:ext uri="{FF2B5EF4-FFF2-40B4-BE49-F238E27FC236}">
                <a16:creationId xmlns="" xmlns:a16="http://schemas.microsoft.com/office/drawing/2014/main" id="{BE3C86A4-1102-475A-8BE9-AF5AA5055F1C}"/>
              </a:ext>
            </a:extLst>
          </p:cNvPr>
          <p:cNvSpPr>
            <a:spLocks noChangeAspect="1"/>
          </p:cNvSpPr>
          <p:nvPr/>
        </p:nvSpPr>
        <p:spPr>
          <a:xfrm>
            <a:off x="7436843" y="1065709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Isosceles Triangle 7">
            <a:extLst>
              <a:ext uri="{FF2B5EF4-FFF2-40B4-BE49-F238E27FC236}">
                <a16:creationId xmlns="" xmlns:a16="http://schemas.microsoft.com/office/drawing/2014/main" id="{DEE8C594-B9EB-474F-BBAB-4F5295523C90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ectangle 1">
            <a:extLst>
              <a:ext uri="{FF2B5EF4-FFF2-40B4-BE49-F238E27FC236}">
                <a16:creationId xmlns="" xmlns:a16="http://schemas.microsoft.com/office/drawing/2014/main" id="{DF13730B-BF75-4940-BCD3-5908F4567726}"/>
              </a:ext>
            </a:extLst>
          </p:cNvPr>
          <p:cNvSpPr>
            <a:spLocks noChangeAspect="1"/>
          </p:cNvSpPr>
          <p:nvPr/>
        </p:nvSpPr>
        <p:spPr>
          <a:xfrm rot="10800000">
            <a:off x="5777034" y="1748130"/>
            <a:ext cx="314167" cy="229746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="" xmlns:a16="http://schemas.microsoft.com/office/drawing/2014/main" id="{F6E466D2-9073-4108-A512-A16F6904B75E}"/>
              </a:ext>
            </a:extLst>
          </p:cNvPr>
          <p:cNvSpPr/>
          <p:nvPr/>
        </p:nvSpPr>
        <p:spPr>
          <a:xfrm>
            <a:off x="10850213" y="4705477"/>
            <a:ext cx="197120" cy="33388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Trapezoid 1">
            <a:extLst>
              <a:ext uri="{FF2B5EF4-FFF2-40B4-BE49-F238E27FC236}">
                <a16:creationId xmlns="" xmlns:a16="http://schemas.microsoft.com/office/drawing/2014/main" id="{90992C0E-6941-4233-8D91-BB89A5198AEE}"/>
              </a:ext>
            </a:extLst>
          </p:cNvPr>
          <p:cNvSpPr>
            <a:spLocks noChangeAspect="1"/>
          </p:cNvSpPr>
          <p:nvPr/>
        </p:nvSpPr>
        <p:spPr>
          <a:xfrm rot="16200000">
            <a:off x="8959002" y="6342293"/>
            <a:ext cx="261250" cy="333888"/>
          </a:xfrm>
          <a:custGeom>
            <a:avLst/>
            <a:gdLst/>
            <a:ahLst/>
            <a:cxnLst/>
            <a:rect l="l" t="t" r="r" b="b"/>
            <a:pathLst>
              <a:path w="3096344" h="3957254">
                <a:moveTo>
                  <a:pt x="2303155" y="2562083"/>
                </a:moveTo>
                <a:cubicBezTo>
                  <a:pt x="2294860" y="2642898"/>
                  <a:pt x="2224074" y="2687262"/>
                  <a:pt x="2097396" y="2747592"/>
                </a:cubicBezTo>
                <a:cubicBezTo>
                  <a:pt x="1554114" y="2964430"/>
                  <a:pt x="1241659" y="2838524"/>
                  <a:pt x="925708" y="2698628"/>
                </a:cubicBezTo>
                <a:cubicBezTo>
                  <a:pt x="788031" y="2620196"/>
                  <a:pt x="779359" y="2552553"/>
                  <a:pt x="802676" y="2486841"/>
                </a:cubicBezTo>
                <a:cubicBezTo>
                  <a:pt x="830656" y="2415864"/>
                  <a:pt x="893202" y="2360310"/>
                  <a:pt x="1013143" y="2416270"/>
                </a:cubicBezTo>
                <a:cubicBezTo>
                  <a:pt x="1170545" y="2548006"/>
                  <a:pt x="1674192" y="2655259"/>
                  <a:pt x="1985479" y="2468731"/>
                </a:cubicBezTo>
                <a:cubicBezTo>
                  <a:pt x="2070698" y="2404936"/>
                  <a:pt x="2244908" y="2354833"/>
                  <a:pt x="2290374" y="2467176"/>
                </a:cubicBezTo>
                <a:cubicBezTo>
                  <a:pt x="2301741" y="2504156"/>
                  <a:pt x="2305920" y="2535145"/>
                  <a:pt x="2303155" y="2562083"/>
                </a:cubicBezTo>
                <a:close/>
                <a:moveTo>
                  <a:pt x="2726739" y="2950726"/>
                </a:moveTo>
                <a:cubicBezTo>
                  <a:pt x="2720900" y="3011707"/>
                  <a:pt x="2665879" y="3065309"/>
                  <a:pt x="2585283" y="3113010"/>
                </a:cubicBezTo>
                <a:cubicBezTo>
                  <a:pt x="1668925" y="3704070"/>
                  <a:pt x="770051" y="3266895"/>
                  <a:pt x="546178" y="3113009"/>
                </a:cubicBezTo>
                <a:cubicBezTo>
                  <a:pt x="447221" y="3057050"/>
                  <a:pt x="353197" y="2977016"/>
                  <a:pt x="423145" y="2853578"/>
                </a:cubicBezTo>
                <a:cubicBezTo>
                  <a:pt x="524778" y="2756169"/>
                  <a:pt x="587939" y="2791662"/>
                  <a:pt x="686074" y="2865624"/>
                </a:cubicBezTo>
                <a:cubicBezTo>
                  <a:pt x="923937" y="2960052"/>
                  <a:pt x="1448589" y="3439198"/>
                  <a:pt x="2469869" y="2848138"/>
                </a:cubicBezTo>
                <a:cubicBezTo>
                  <a:pt x="2586313" y="2764199"/>
                  <a:pt x="2676837" y="2805763"/>
                  <a:pt x="2715310" y="2887232"/>
                </a:cubicBezTo>
                <a:cubicBezTo>
                  <a:pt x="2725167" y="2909253"/>
                  <a:pt x="2728686" y="2930399"/>
                  <a:pt x="2726739" y="2950726"/>
                </a:cubicBezTo>
                <a:close/>
                <a:moveTo>
                  <a:pt x="3093711" y="2040707"/>
                </a:moveTo>
                <a:cubicBezTo>
                  <a:pt x="3095949" y="2075684"/>
                  <a:pt x="3086478" y="2105224"/>
                  <a:pt x="3062635" y="2128042"/>
                </a:cubicBezTo>
                <a:cubicBezTo>
                  <a:pt x="2690927" y="2318991"/>
                  <a:pt x="140121" y="2363291"/>
                  <a:pt x="9151" y="2093065"/>
                </a:cubicBezTo>
                <a:cubicBezTo>
                  <a:pt x="-84117" y="1818207"/>
                  <a:pt x="559700" y="1336681"/>
                  <a:pt x="843186" y="955963"/>
                </a:cubicBezTo>
                <a:lnTo>
                  <a:pt x="843186" y="245096"/>
                </a:lnTo>
                <a:cubicBezTo>
                  <a:pt x="843186" y="109733"/>
                  <a:pt x="952919" y="0"/>
                  <a:pt x="1088282" y="0"/>
                </a:cubicBezTo>
                <a:lnTo>
                  <a:pt x="2005744" y="0"/>
                </a:lnTo>
                <a:cubicBezTo>
                  <a:pt x="2141107" y="0"/>
                  <a:pt x="2250840" y="109733"/>
                  <a:pt x="2250840" y="245096"/>
                </a:cubicBezTo>
                <a:lnTo>
                  <a:pt x="2250840" y="957370"/>
                </a:lnTo>
                <a:lnTo>
                  <a:pt x="2247193" y="957370"/>
                </a:lnTo>
                <a:cubicBezTo>
                  <a:pt x="2500413" y="1294786"/>
                  <a:pt x="3078205" y="1798313"/>
                  <a:pt x="3093711" y="2040707"/>
                </a:cubicBezTo>
                <a:close/>
                <a:moveTo>
                  <a:pt x="3096118" y="3321224"/>
                </a:moveTo>
                <a:cubicBezTo>
                  <a:pt x="3092028" y="3392423"/>
                  <a:pt x="3032853" y="3458705"/>
                  <a:pt x="2954006" y="3499411"/>
                </a:cubicBezTo>
                <a:cubicBezTo>
                  <a:pt x="1961466" y="4219876"/>
                  <a:pt x="909473" y="3989047"/>
                  <a:pt x="175741" y="3499411"/>
                </a:cubicBezTo>
                <a:cubicBezTo>
                  <a:pt x="83780" y="3457442"/>
                  <a:pt x="-17239" y="3321453"/>
                  <a:pt x="52710" y="3218998"/>
                </a:cubicBezTo>
                <a:cubicBezTo>
                  <a:pt x="147347" y="3133248"/>
                  <a:pt x="266467" y="3197881"/>
                  <a:pt x="333124" y="3259021"/>
                </a:cubicBezTo>
                <a:cubicBezTo>
                  <a:pt x="475794" y="3349955"/>
                  <a:pt x="1520795" y="4154355"/>
                  <a:pt x="2835094" y="3217052"/>
                </a:cubicBezTo>
                <a:cubicBezTo>
                  <a:pt x="2941046" y="3126120"/>
                  <a:pt x="3038567" y="3185169"/>
                  <a:pt x="3080535" y="3249151"/>
                </a:cubicBezTo>
                <a:cubicBezTo>
                  <a:pt x="3092725" y="3273212"/>
                  <a:pt x="3097482" y="3297491"/>
                  <a:pt x="3096118" y="3321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Trapezoid 1">
            <a:extLst>
              <a:ext uri="{FF2B5EF4-FFF2-40B4-BE49-F238E27FC236}">
                <a16:creationId xmlns="" xmlns:a16="http://schemas.microsoft.com/office/drawing/2014/main" id="{40080A4A-51C0-4C1B-B99D-A10240607FEE}"/>
              </a:ext>
            </a:extLst>
          </p:cNvPr>
          <p:cNvSpPr/>
          <p:nvPr/>
        </p:nvSpPr>
        <p:spPr>
          <a:xfrm rot="5400000">
            <a:off x="5978637" y="5533132"/>
            <a:ext cx="387261" cy="204220"/>
          </a:xfrm>
          <a:custGeom>
            <a:avLst/>
            <a:gdLst/>
            <a:ahLst/>
            <a:cxnLst/>
            <a:rect l="l" t="t" r="r" b="b"/>
            <a:pathLst>
              <a:path w="3960000" h="2088291">
                <a:moveTo>
                  <a:pt x="2426682" y="911061"/>
                </a:moveTo>
                <a:lnTo>
                  <a:pt x="3005912" y="911061"/>
                </a:lnTo>
                <a:lnTo>
                  <a:pt x="2716709" y="558736"/>
                </a:lnTo>
                <a:close/>
                <a:moveTo>
                  <a:pt x="944878" y="911061"/>
                </a:moveTo>
                <a:lnTo>
                  <a:pt x="1492078" y="911061"/>
                </a:lnTo>
                <a:lnTo>
                  <a:pt x="1207362" y="574352"/>
                </a:lnTo>
                <a:close/>
                <a:moveTo>
                  <a:pt x="0" y="1355144"/>
                </a:moveTo>
                <a:lnTo>
                  <a:pt x="367927" y="911061"/>
                </a:lnTo>
                <a:lnTo>
                  <a:pt x="375890" y="911061"/>
                </a:lnTo>
                <a:cubicBezTo>
                  <a:pt x="569459" y="662755"/>
                  <a:pt x="763029" y="414450"/>
                  <a:pt x="956598" y="166145"/>
                </a:cubicBezTo>
                <a:cubicBezTo>
                  <a:pt x="971292" y="147296"/>
                  <a:pt x="988397" y="131432"/>
                  <a:pt x="1007748" y="119547"/>
                </a:cubicBezTo>
                <a:cubicBezTo>
                  <a:pt x="1020414" y="94872"/>
                  <a:pt x="1038217" y="72400"/>
                  <a:pt x="1060687" y="53399"/>
                </a:cubicBezTo>
                <a:lnTo>
                  <a:pt x="1060687" y="53401"/>
                </a:lnTo>
                <a:cubicBezTo>
                  <a:pt x="1155310" y="-26611"/>
                  <a:pt x="1296880" y="-14766"/>
                  <a:pt x="1376892" y="79857"/>
                </a:cubicBezTo>
                <a:lnTo>
                  <a:pt x="1961028" y="770663"/>
                </a:lnTo>
                <a:cubicBezTo>
                  <a:pt x="2150053" y="541035"/>
                  <a:pt x="2339079" y="311407"/>
                  <a:pt x="2528104" y="81778"/>
                </a:cubicBezTo>
                <a:cubicBezTo>
                  <a:pt x="2606859" y="-13893"/>
                  <a:pt x="2748261" y="-27607"/>
                  <a:pt x="2843933" y="51148"/>
                </a:cubicBezTo>
                <a:lnTo>
                  <a:pt x="2843931" y="51148"/>
                </a:lnTo>
                <a:lnTo>
                  <a:pt x="2857540" y="64861"/>
                </a:lnTo>
                <a:cubicBezTo>
                  <a:pt x="2890350" y="77598"/>
                  <a:pt x="2920006" y="99132"/>
                  <a:pt x="2943877" y="128212"/>
                </a:cubicBezTo>
                <a:lnTo>
                  <a:pt x="3576146" y="898480"/>
                </a:lnTo>
                <a:lnTo>
                  <a:pt x="3584513" y="911061"/>
                </a:lnTo>
                <a:lnTo>
                  <a:pt x="3592073" y="911061"/>
                </a:lnTo>
                <a:lnTo>
                  <a:pt x="3960000" y="1355144"/>
                </a:lnTo>
                <a:lnTo>
                  <a:pt x="2455256" y="1355144"/>
                </a:lnTo>
                <a:lnTo>
                  <a:pt x="2748064" y="1701423"/>
                </a:lnTo>
                <a:cubicBezTo>
                  <a:pt x="2828076" y="1796046"/>
                  <a:pt x="2816231" y="1937616"/>
                  <a:pt x="2721608" y="2017628"/>
                </a:cubicBezTo>
                <a:cubicBezTo>
                  <a:pt x="2626985" y="2097640"/>
                  <a:pt x="2485415" y="2085795"/>
                  <a:pt x="2405403" y="1991172"/>
                </a:cubicBezTo>
                <a:lnTo>
                  <a:pt x="1965654" y="1471119"/>
                </a:lnTo>
                <a:lnTo>
                  <a:pt x="1524929" y="2006513"/>
                </a:lnTo>
                <a:cubicBezTo>
                  <a:pt x="1446174" y="2102184"/>
                  <a:pt x="1304772" y="2115898"/>
                  <a:pt x="1209101" y="2037143"/>
                </a:cubicBezTo>
                <a:cubicBezTo>
                  <a:pt x="1113429" y="1958388"/>
                  <a:pt x="1099715" y="1816987"/>
                  <a:pt x="1178470" y="1721315"/>
                </a:cubicBezTo>
                <a:lnTo>
                  <a:pt x="1479895" y="1355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="" xmlns:a16="http://schemas.microsoft.com/office/drawing/2014/main" id="{627C8DA5-6EA7-42A6-84ED-F544801154F4}"/>
              </a:ext>
            </a:extLst>
          </p:cNvPr>
          <p:cNvSpPr/>
          <p:nvPr/>
        </p:nvSpPr>
        <p:spPr>
          <a:xfrm rot="16200000" flipH="1">
            <a:off x="8689536" y="3194134"/>
            <a:ext cx="869166" cy="8185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83493" y="6149004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latin typeface="+mj-lt"/>
              </a:rPr>
              <a:t>June 21 </a:t>
            </a:r>
          </a:p>
        </p:txBody>
      </p:sp>
      <p:pic>
        <p:nvPicPr>
          <p:cNvPr id="66" name="Picture 2" descr="Gemius. Gemius aud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3" y="1114149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46732" y="206525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Agencies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320086"/>
            <a:ext cx="60959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 2021 the study is conducted with the support of 3 major advertising agencies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" name="Picture 2" descr="Gemius. Gemius aud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38" y="2378112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487" y="1470488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4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b="22283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3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7177045" y="1819076"/>
            <a:ext cx="4603578" cy="7242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Agencies</a:t>
            </a: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=""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0198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7">
            <a:extLst>
              <a:ext uri="{FF2B5EF4-FFF2-40B4-BE49-F238E27FC236}">
                <a16:creationId xmlns="" xmlns:a16="http://schemas.microsoft.com/office/drawing/2014/main" id="{102D03B6-0999-4A4E-9A23-561A4CEB14DB}"/>
              </a:ext>
            </a:extLst>
          </p:cNvPr>
          <p:cNvSpPr/>
          <p:nvPr/>
        </p:nvSpPr>
        <p:spPr>
          <a:xfrm>
            <a:off x="2049564" y="2699049"/>
            <a:ext cx="343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How Online Media Influences Purchase Decisions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=""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  <p:pic>
        <p:nvPicPr>
          <p:cNvPr id="10" name="Picture 8" descr="Imagini pentru optime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2683" y="5489409"/>
            <a:ext cx="3448572" cy="1092150"/>
          </a:xfrm>
          <a:prstGeom prst="rect">
            <a:avLst/>
          </a:prstGeom>
          <a:noFill/>
        </p:spPr>
      </p:pic>
      <p:pic>
        <p:nvPicPr>
          <p:cNvPr id="12" name="Picture 6" descr="Imagini pentru vivaki grou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158" y="4360942"/>
            <a:ext cx="3154811" cy="1406522"/>
          </a:xfrm>
          <a:prstGeom prst="rect">
            <a:avLst/>
          </a:prstGeom>
          <a:noFill/>
        </p:spPr>
      </p:pic>
      <p:pic>
        <p:nvPicPr>
          <p:cNvPr id="13" name="Picture 10" descr="Imagini pentru mindsha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1247" y="4450851"/>
            <a:ext cx="2760533" cy="133019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033501" y="1870139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="" xmlns:a16="http://schemas.microsoft.com/office/drawing/2014/main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7081308" y="4294103"/>
            <a:ext cx="21936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b="1" dirty="0" smtClean="0">
                <a:solidFill>
                  <a:schemeClr val="bg1"/>
                </a:solidFill>
                <a:cs typeface="Arial" pitchFamily="34" charset="0"/>
              </a:rPr>
              <a:t>83%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9151AF-0955-41B1-AF5C-DD9EE5BD4AB6}"/>
              </a:ext>
            </a:extLst>
          </p:cNvPr>
          <p:cNvSpPr txBox="1"/>
          <p:nvPr/>
        </p:nvSpPr>
        <p:spPr>
          <a:xfrm>
            <a:off x="4656694" y="5316878"/>
            <a:ext cx="456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ites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participating in the audience study 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REACH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83% of 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the .md internet population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 b="11687"/>
          <a:stretch>
            <a:fillRect/>
          </a:stretch>
        </p:blipFill>
        <p:spPr/>
      </p:pic>
      <p:sp>
        <p:nvSpPr>
          <p:cNvPr id="11" name="Прямоугольник 25"/>
          <p:cNvSpPr/>
          <p:nvPr/>
        </p:nvSpPr>
        <p:spPr>
          <a:xfrm>
            <a:off x="378575" y="270233"/>
            <a:ext cx="2664297" cy="4810465"/>
          </a:xfrm>
          <a:prstGeom prst="rect">
            <a:avLst/>
          </a:prstGeom>
        </p:spPr>
        <p:txBody>
          <a:bodyPr wrap="square" lIns="100502" tIns="50251" rIns="100502" bIns="5025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NOI.MD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AGORA.MD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MOLDOVENII.MD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EA.MD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ZDG.MD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KP.MD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NEWSMAKER.MD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MAKLER.MD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JURANALTV.MD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GISMETEO.MD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RUTUBE.RU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IVI.RU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MEGOGO.NET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MAIL.RU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OK.RU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ESP.MD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ANTICORUPTIE.MD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13318" y="237898"/>
            <a:ext cx="2664296" cy="48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02" tIns="50251" rIns="100502" bIns="5025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999.MD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POINT.MD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PROTV.MD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PERFECTE.MD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STIRI.MD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RISE.MD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MOLDOVA.ORG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TV8.MD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UNIMEDIA.MD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SPUTNIK.MD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JURNAL.MD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VK.COM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TUK.MD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UNICA.MD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ESP.MD</a:t>
            </a:r>
          </a:p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MOLD-STREET.COM</a:t>
            </a:r>
          </a:p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DIEZ.MD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9474" y="3215272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1085495" y="388905"/>
            <a:ext cx="7592208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5400" b="1" dirty="0" smtClean="0">
                <a:solidFill>
                  <a:schemeClr val="bg1"/>
                </a:solidFill>
              </a:rPr>
              <a:t>1.843</a:t>
            </a:r>
            <a:r>
              <a:rPr lang="fr-FR" altLang="ko-KR" sz="3200" dirty="0" smtClean="0">
                <a:solidFill>
                  <a:schemeClr val="bg1"/>
                </a:solidFill>
              </a:rPr>
              <a:t>mln</a:t>
            </a:r>
          </a:p>
          <a:p>
            <a:r>
              <a:rPr lang="fr-FR" altLang="ko-KR" sz="3200" dirty="0">
                <a:solidFill>
                  <a:schemeClr val="bg1"/>
                </a:solidFill>
              </a:rPr>
              <a:t>MD INTERNET 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C0CBF7-4C31-4D1E-9768-049E8208A1D0}"/>
              </a:ext>
            </a:extLst>
          </p:cNvPr>
          <p:cNvSpPr txBox="1"/>
          <p:nvPr/>
        </p:nvSpPr>
        <p:spPr>
          <a:xfrm>
            <a:off x="1085495" y="1804677"/>
            <a:ext cx="5799401" cy="2154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1.135</a:t>
            </a:r>
            <a:r>
              <a:rPr lang="en-US" altLang="ko-KR" sz="3200" dirty="0" smtClean="0">
                <a:solidFill>
                  <a:schemeClr val="bg1"/>
                </a:solidFill>
              </a:rPr>
              <a:t>mln</a:t>
            </a:r>
            <a:endParaRPr lang="en-US" altLang="ko-KR" sz="3200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Usage of internet on a daily 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basis - PC</a:t>
            </a:r>
          </a:p>
          <a:p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1.508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mln</a:t>
            </a:r>
          </a:p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Usage of internet on a daily basis - MOBILE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6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945378"/>
              </p:ext>
            </p:extLst>
          </p:nvPr>
        </p:nvGraphicFramePr>
        <p:xfrm>
          <a:off x="4265942" y="460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86893" y="5243574"/>
            <a:ext cx="409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AUDIENCE COMPOSITION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033088"/>
              </p:ext>
            </p:extLst>
          </p:nvPr>
        </p:nvGraphicFramePr>
        <p:xfrm>
          <a:off x="6497790" y="461100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4641244" y="498163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4630392" y="52165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6870914" y="498163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6860062" y="52165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47%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 Same Side Corner Rectangle 20">
            <a:extLst>
              <a:ext uri="{FF2B5EF4-FFF2-40B4-BE49-F238E27FC236}">
                <a16:creationId xmlns=""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3142820" y="4731249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=""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8560056" y="4751093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76041" y="4620638"/>
            <a:ext cx="354518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 smtClean="0">
                <a:latin typeface="+mj-lt"/>
              </a:rPr>
              <a:t>Gender</a:t>
            </a:r>
          </a:p>
        </p:txBody>
      </p:sp>
      <p:pic>
        <p:nvPicPr>
          <p:cNvPr id="26" name="Picture 2" descr="Gemius. Gemius aud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54" y="1585146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729503" y="677522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254417"/>
              </p:ext>
            </p:extLst>
          </p:nvPr>
        </p:nvGraphicFramePr>
        <p:xfrm>
          <a:off x="0" y="0"/>
          <a:ext cx="121920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69233" y="6246811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Gender </a:t>
            </a:r>
          </a:p>
        </p:txBody>
      </p:sp>
      <p:sp>
        <p:nvSpPr>
          <p:cNvPr id="22" name="Round Same Side Corner Rectangle 20">
            <a:extLst>
              <a:ext uri="{FF2B5EF4-FFF2-40B4-BE49-F238E27FC236}">
                <a16:creationId xmlns=""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6338781" y="540989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8">
            <a:extLst>
              <a:ext uri="{FF2B5EF4-FFF2-40B4-BE49-F238E27FC236}">
                <a16:creationId xmlns=""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9065324" y="1927994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June 21 </a:t>
            </a:r>
          </a:p>
        </p:txBody>
      </p:sp>
      <p:pic>
        <p:nvPicPr>
          <p:cNvPr id="25" name="Picture 2" descr="Gemius. Gemius aud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94" y="4083488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612443" y="3175864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3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950185"/>
              </p:ext>
            </p:extLst>
          </p:nvPr>
        </p:nvGraphicFramePr>
        <p:xfrm>
          <a:off x="1043346" y="172333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86893" y="5243574"/>
            <a:ext cx="409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AUDIENCE COMPOSITION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32146"/>
              </p:ext>
            </p:extLst>
          </p:nvPr>
        </p:nvGraphicFramePr>
        <p:xfrm>
          <a:off x="3275194" y="172606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1418648" y="209669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1407796" y="233157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3648318" y="209669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3637466" y="233157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29%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76041" y="4620638"/>
            <a:ext cx="354518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 smtClean="0">
                <a:latin typeface="+mj-lt"/>
              </a:rPr>
              <a:t>Age</a:t>
            </a:r>
          </a:p>
        </p:txBody>
      </p:sp>
      <p:graphicFrame>
        <p:nvGraphicFramePr>
          <p:cNvPr id="15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635677"/>
              </p:ext>
            </p:extLst>
          </p:nvPr>
        </p:nvGraphicFramePr>
        <p:xfrm>
          <a:off x="5493616" y="172333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49232"/>
              </p:ext>
            </p:extLst>
          </p:nvPr>
        </p:nvGraphicFramePr>
        <p:xfrm>
          <a:off x="7689952" y="172606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Oval 26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5868918" y="209669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5858066" y="233157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22%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8063076" y="209669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8052224" y="233157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16%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1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551932"/>
              </p:ext>
            </p:extLst>
          </p:nvPr>
        </p:nvGraphicFramePr>
        <p:xfrm>
          <a:off x="9857584" y="172333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10230708" y="209397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10219856" y="23288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23%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881700" y="3588985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 smtClean="0">
                <a:latin typeface="+mj-lt"/>
              </a:rPr>
              <a:t>15 – 19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127753" y="3588984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 smtClean="0">
                <a:latin typeface="+mj-lt"/>
              </a:rPr>
              <a:t>20 – 29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357531" y="3581587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 smtClean="0">
                <a:latin typeface="+mj-lt"/>
              </a:rPr>
              <a:t>30 – 39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560675" y="3583067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>
                <a:latin typeface="+mj-lt"/>
              </a:rPr>
              <a:t>4</a:t>
            </a:r>
            <a:r>
              <a:rPr lang="en-US" altLang="ko-KR" sz="3200" b="0" dirty="0" smtClean="0">
                <a:latin typeface="+mj-lt"/>
              </a:rPr>
              <a:t>0 – 49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737184" y="3584544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 smtClean="0">
                <a:latin typeface="+mj-lt"/>
              </a:rPr>
              <a:t>50+</a:t>
            </a:r>
          </a:p>
        </p:txBody>
      </p:sp>
      <p:pic>
        <p:nvPicPr>
          <p:cNvPr id="50" name="Picture 2" descr="Gemius. Gemius audi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35" y="1189565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9737184" y="281941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1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973094"/>
              </p:ext>
            </p:extLst>
          </p:nvPr>
        </p:nvGraphicFramePr>
        <p:xfrm>
          <a:off x="0" y="0"/>
          <a:ext cx="121920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69233" y="6246811"/>
            <a:ext cx="860151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Age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2227473" y="6367142"/>
            <a:ext cx="771144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1"/>
                </a:solidFill>
                <a:latin typeface="+mj-lt"/>
              </a:rPr>
              <a:t>15-19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2988858" y="6367142"/>
            <a:ext cx="771144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2"/>
                </a:solidFill>
                <a:latin typeface="+mj-lt"/>
              </a:rPr>
              <a:t>20-29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750243" y="6367142"/>
            <a:ext cx="771144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3"/>
                </a:solidFill>
                <a:latin typeface="+mj-lt"/>
              </a:rPr>
              <a:t>20-29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4521387" y="6367142"/>
            <a:ext cx="771144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4"/>
                </a:solidFill>
                <a:latin typeface="+mj-lt"/>
              </a:rPr>
              <a:t>30-49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273013" y="6367142"/>
            <a:ext cx="771144" cy="49085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 smtClean="0">
                <a:solidFill>
                  <a:schemeClr val="accent5"/>
                </a:solidFill>
                <a:latin typeface="+mj-lt"/>
              </a:rPr>
              <a:t>50+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>
                <a:solidFill>
                  <a:schemeClr val="accent1"/>
                </a:solidFill>
                <a:latin typeface="+mj-lt"/>
              </a:rPr>
              <a:t>June 21 </a:t>
            </a:r>
          </a:p>
        </p:txBody>
      </p:sp>
    </p:spTree>
    <p:extLst>
      <p:ext uri="{BB962C8B-B14F-4D97-AF65-F5344CB8AC3E}">
        <p14:creationId xmlns:p14="http://schemas.microsoft.com/office/powerpoint/2010/main" val="91090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723086"/>
              </p:ext>
            </p:extLst>
          </p:nvPr>
        </p:nvGraphicFramePr>
        <p:xfrm>
          <a:off x="6767411" y="390924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95771" y="5819945"/>
            <a:ext cx="409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AUDIENCE COMPOSITION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474139"/>
              </p:ext>
            </p:extLst>
          </p:nvPr>
        </p:nvGraphicFramePr>
        <p:xfrm>
          <a:off x="8999259" y="3911972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7142713" y="4282609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7131861" y="451748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31%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372383" y="428260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361531" y="451748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9%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84919" y="5197009"/>
            <a:ext cx="354518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 smtClean="0">
                <a:latin typeface="+mj-lt"/>
              </a:rPr>
              <a:t>Education</a:t>
            </a:r>
          </a:p>
        </p:txBody>
      </p:sp>
      <p:graphicFrame>
        <p:nvGraphicFramePr>
          <p:cNvPr id="17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091229"/>
              </p:ext>
            </p:extLst>
          </p:nvPr>
        </p:nvGraphicFramePr>
        <p:xfrm>
          <a:off x="5692952" y="89194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020806"/>
              </p:ext>
            </p:extLst>
          </p:nvPr>
        </p:nvGraphicFramePr>
        <p:xfrm>
          <a:off x="7889288" y="89466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6068254" y="1265303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6057402" y="1500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24%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8262412" y="126530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8251560" y="1500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3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468699"/>
              </p:ext>
            </p:extLst>
          </p:nvPr>
        </p:nvGraphicFramePr>
        <p:xfrm>
          <a:off x="10056920" y="89194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10430044" y="126257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10419192" y="149745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16%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605765" y="5774897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>
                <a:latin typeface="+mj-lt"/>
              </a:rPr>
              <a:t>University</a:t>
            </a:r>
            <a:endParaRPr lang="en-US" altLang="ko-KR" sz="3200" b="0" dirty="0" smtClean="0">
              <a:latin typeface="+mj-lt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8851818" y="5774896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>
                <a:latin typeface="+mj-lt"/>
              </a:rPr>
              <a:t>College</a:t>
            </a:r>
            <a:endParaRPr lang="en-US" altLang="ko-KR" sz="3200" b="0" dirty="0" smtClean="0">
              <a:latin typeface="+mj-lt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556867" y="2750193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>
                <a:latin typeface="+mj-lt"/>
              </a:rPr>
              <a:t>Lyceum</a:t>
            </a:r>
            <a:endParaRPr lang="en-US" altLang="ko-KR" sz="3200" b="0" dirty="0" smtClean="0">
              <a:latin typeface="+mj-lt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582457" y="2751673"/>
            <a:ext cx="229690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>
                <a:latin typeface="+mj-lt"/>
              </a:rPr>
              <a:t>Specialized</a:t>
            </a:r>
            <a:endParaRPr lang="en-US" altLang="ko-KR" sz="3200" b="0" dirty="0" smtClean="0">
              <a:latin typeface="+mj-lt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936520" y="2753150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0" dirty="0">
                <a:latin typeface="+mj-lt"/>
              </a:rPr>
              <a:t>Middle</a:t>
            </a:r>
            <a:endParaRPr lang="en-US" altLang="ko-KR" sz="3200" b="0" dirty="0" smtClean="0">
              <a:latin typeface="+mj-lt"/>
            </a:endParaRPr>
          </a:p>
        </p:txBody>
      </p:sp>
      <p:pic>
        <p:nvPicPr>
          <p:cNvPr id="31" name="Picture 2" descr="Gemius. Gemius audi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0" y="1107067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93479" y="199443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438</Words>
  <Application>Microsoft Office PowerPoint</Application>
  <PresentationFormat>Widescreen</PresentationFormat>
  <Paragraphs>211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172</cp:revision>
  <dcterms:created xsi:type="dcterms:W3CDTF">2018-04-24T17:14:44Z</dcterms:created>
  <dcterms:modified xsi:type="dcterms:W3CDTF">2021-08-01T18:38:05Z</dcterms:modified>
</cp:coreProperties>
</file>